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6" r:id="rId2"/>
    <p:sldId id="287" r:id="rId3"/>
    <p:sldId id="258" r:id="rId4"/>
    <p:sldId id="288" r:id="rId5"/>
    <p:sldId id="290" r:id="rId6"/>
    <p:sldId id="291" r:id="rId7"/>
    <p:sldId id="294" r:id="rId8"/>
    <p:sldId id="293" r:id="rId9"/>
    <p:sldId id="295" r:id="rId10"/>
    <p:sldId id="292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5" r:id="rId19"/>
    <p:sldId id="304" r:id="rId20"/>
    <p:sldId id="303" r:id="rId21"/>
    <p:sldId id="306" r:id="rId22"/>
    <p:sldId id="30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5" orient="horz" pos="864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75"/>
    <a:srgbClr val="FF5C01"/>
    <a:srgbClr val="3A3A3A"/>
    <a:srgbClr val="808080"/>
    <a:srgbClr val="181717"/>
    <a:srgbClr val="FFC000"/>
    <a:srgbClr val="5D5C5C"/>
    <a:srgbClr val="A3A2A2"/>
    <a:srgbClr val="C5C5C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57" autoAdjust="0"/>
    <p:restoredTop sz="84915" autoAdjust="0"/>
  </p:normalViewPr>
  <p:slideViewPr>
    <p:cSldViewPr snapToGrid="0" showGuides="1">
      <p:cViewPr>
        <p:scale>
          <a:sx n="75" d="100"/>
          <a:sy n="75" d="100"/>
        </p:scale>
        <p:origin x="-164" y="-588"/>
      </p:cViewPr>
      <p:guideLst>
        <p:guide pos="3840"/>
        <p:guide orient="horz" pos="864"/>
        <p:guide orient="horz"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25AE6-CD04-4C7E-91F5-B8F37F2D151A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265B9-C8E3-4D2D-B52C-54B264F93CB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0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265B9-C8E3-4D2D-B52C-54B264F93C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52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>
          <a:extLst>
            <a:ext uri="{FF2B5EF4-FFF2-40B4-BE49-F238E27FC236}">
              <a16:creationId xmlns:a16="http://schemas.microsoft.com/office/drawing/2014/main" id="{45A023B0-CC3B-7BF9-3E11-0EB41F31A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:notes">
            <a:extLst>
              <a:ext uri="{FF2B5EF4-FFF2-40B4-BE49-F238E27FC236}">
                <a16:creationId xmlns:a16="http://schemas.microsoft.com/office/drawing/2014/main" id="{DA7993A6-030F-B5C3-51F5-14B564AFB9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de-DE" dirty="0"/>
          </a:p>
        </p:txBody>
      </p:sp>
      <p:sp>
        <p:nvSpPr>
          <p:cNvPr id="723" name="Google Shape;723;p12:notes">
            <a:extLst>
              <a:ext uri="{FF2B5EF4-FFF2-40B4-BE49-F238E27FC236}">
                <a16:creationId xmlns:a16="http://schemas.microsoft.com/office/drawing/2014/main" id="{CDACD71A-DD71-41AE-4C8A-CF44A66272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709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>
          <a:extLst>
            <a:ext uri="{FF2B5EF4-FFF2-40B4-BE49-F238E27FC236}">
              <a16:creationId xmlns:a16="http://schemas.microsoft.com/office/drawing/2014/main" id="{55D1DB9C-15A3-055D-A501-C2389A692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:notes">
            <a:extLst>
              <a:ext uri="{FF2B5EF4-FFF2-40B4-BE49-F238E27FC236}">
                <a16:creationId xmlns:a16="http://schemas.microsoft.com/office/drawing/2014/main" id="{A8C3A29E-119A-1CEF-2F21-3A4FFDC61C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de-DE" dirty="0"/>
          </a:p>
        </p:txBody>
      </p:sp>
      <p:sp>
        <p:nvSpPr>
          <p:cNvPr id="723" name="Google Shape;723;p12:notes">
            <a:extLst>
              <a:ext uri="{FF2B5EF4-FFF2-40B4-BE49-F238E27FC236}">
                <a16:creationId xmlns:a16="http://schemas.microsoft.com/office/drawing/2014/main" id="{966B8F2F-72C0-7E6B-8FE3-34B9C444AA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8728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>
          <a:extLst>
            <a:ext uri="{FF2B5EF4-FFF2-40B4-BE49-F238E27FC236}">
              <a16:creationId xmlns:a16="http://schemas.microsoft.com/office/drawing/2014/main" id="{D74539FE-BB22-D591-DE02-31E83CA89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:notes">
            <a:extLst>
              <a:ext uri="{FF2B5EF4-FFF2-40B4-BE49-F238E27FC236}">
                <a16:creationId xmlns:a16="http://schemas.microsoft.com/office/drawing/2014/main" id="{96F599F8-6602-27AA-6F06-AA3FB39EA2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de-DE" dirty="0"/>
          </a:p>
        </p:txBody>
      </p:sp>
      <p:sp>
        <p:nvSpPr>
          <p:cNvPr id="723" name="Google Shape;723;p12:notes">
            <a:extLst>
              <a:ext uri="{FF2B5EF4-FFF2-40B4-BE49-F238E27FC236}">
                <a16:creationId xmlns:a16="http://schemas.microsoft.com/office/drawing/2014/main" id="{3E3A0DBC-074B-3607-31BA-479A340AD0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7561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>
          <a:extLst>
            <a:ext uri="{FF2B5EF4-FFF2-40B4-BE49-F238E27FC236}">
              <a16:creationId xmlns:a16="http://schemas.microsoft.com/office/drawing/2014/main" id="{BF86E07B-542C-2231-2604-26090C015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:notes">
            <a:extLst>
              <a:ext uri="{FF2B5EF4-FFF2-40B4-BE49-F238E27FC236}">
                <a16:creationId xmlns:a16="http://schemas.microsoft.com/office/drawing/2014/main" id="{BDF25096-AF34-9621-563C-61FE77D6A2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de-DE" dirty="0"/>
          </a:p>
        </p:txBody>
      </p:sp>
      <p:sp>
        <p:nvSpPr>
          <p:cNvPr id="723" name="Google Shape;723;p12:notes">
            <a:extLst>
              <a:ext uri="{FF2B5EF4-FFF2-40B4-BE49-F238E27FC236}">
                <a16:creationId xmlns:a16="http://schemas.microsoft.com/office/drawing/2014/main" id="{5019BA7E-5BD6-AEA0-FD6D-8161514F88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3162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>
          <a:extLst>
            <a:ext uri="{FF2B5EF4-FFF2-40B4-BE49-F238E27FC236}">
              <a16:creationId xmlns:a16="http://schemas.microsoft.com/office/drawing/2014/main" id="{C6CE1340-739B-1A86-3B07-A0BDEBE4B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:notes">
            <a:extLst>
              <a:ext uri="{FF2B5EF4-FFF2-40B4-BE49-F238E27FC236}">
                <a16:creationId xmlns:a16="http://schemas.microsoft.com/office/drawing/2014/main" id="{7F0E9790-033C-CB99-BDCC-FBA4612796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723" name="Google Shape;723;p12:notes">
            <a:extLst>
              <a:ext uri="{FF2B5EF4-FFF2-40B4-BE49-F238E27FC236}">
                <a16:creationId xmlns:a16="http://schemas.microsoft.com/office/drawing/2014/main" id="{85319D29-5A54-5AF5-82BE-C49CD59C7D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8702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>
          <a:extLst>
            <a:ext uri="{FF2B5EF4-FFF2-40B4-BE49-F238E27FC236}">
              <a16:creationId xmlns:a16="http://schemas.microsoft.com/office/drawing/2014/main" id="{CAF68B17-9A27-E9A8-E640-C6CAD3EE3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:notes">
            <a:extLst>
              <a:ext uri="{FF2B5EF4-FFF2-40B4-BE49-F238E27FC236}">
                <a16:creationId xmlns:a16="http://schemas.microsoft.com/office/drawing/2014/main" id="{532F6B50-A1D6-1D4B-9A9E-058DA729C8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723" name="Google Shape;723;p12:notes">
            <a:extLst>
              <a:ext uri="{FF2B5EF4-FFF2-40B4-BE49-F238E27FC236}">
                <a16:creationId xmlns:a16="http://schemas.microsoft.com/office/drawing/2014/main" id="{C32ED248-A53D-A4A3-EB24-9F63095204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1080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>
          <a:extLst>
            <a:ext uri="{FF2B5EF4-FFF2-40B4-BE49-F238E27FC236}">
              <a16:creationId xmlns:a16="http://schemas.microsoft.com/office/drawing/2014/main" id="{8FACF102-08A1-D466-8C44-6E516B256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:notes">
            <a:extLst>
              <a:ext uri="{FF2B5EF4-FFF2-40B4-BE49-F238E27FC236}">
                <a16:creationId xmlns:a16="http://schemas.microsoft.com/office/drawing/2014/main" id="{25C49E8C-A730-D06A-60F4-55B91DE974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723" name="Google Shape;723;p12:notes">
            <a:extLst>
              <a:ext uri="{FF2B5EF4-FFF2-40B4-BE49-F238E27FC236}">
                <a16:creationId xmlns:a16="http://schemas.microsoft.com/office/drawing/2014/main" id="{C52F55C1-4B74-EF4B-05AD-BD82BF1966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1750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Normalize scores</a:t>
            </a:r>
            <a:r>
              <a:rPr lang="en-US" dirty="0"/>
              <a:t> across all possible classes (so they sum to 1)</a:t>
            </a:r>
          </a:p>
          <a:p>
            <a:r>
              <a:rPr lang="en-US" dirty="0"/>
              <a:t>Interpret scores as </a:t>
            </a:r>
            <a:r>
              <a:rPr lang="en-US" b="1" dirty="0"/>
              <a:t>relative probabilities</a:t>
            </a:r>
            <a:endParaRPr lang="en-US" dirty="0"/>
          </a:p>
          <a:p>
            <a:r>
              <a:rPr lang="en-US" dirty="0"/>
              <a:t>Enable thresholding and ranking with better separation</a:t>
            </a:r>
          </a:p>
          <a:p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265B9-C8E3-4D2D-B52C-54B264F93C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5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>
          <a:extLst>
            <a:ext uri="{FF2B5EF4-FFF2-40B4-BE49-F238E27FC236}">
              <a16:creationId xmlns:a16="http://schemas.microsoft.com/office/drawing/2014/main" id="{33853E28-8EFD-9690-8358-DB229038F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:notes">
            <a:extLst>
              <a:ext uri="{FF2B5EF4-FFF2-40B4-BE49-F238E27FC236}">
                <a16:creationId xmlns:a16="http://schemas.microsoft.com/office/drawing/2014/main" id="{0310ED14-4FF8-2AFC-5778-F476632022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723" name="Google Shape;723;p12:notes">
            <a:extLst>
              <a:ext uri="{FF2B5EF4-FFF2-40B4-BE49-F238E27FC236}">
                <a16:creationId xmlns:a16="http://schemas.microsoft.com/office/drawing/2014/main" id="{31AC9489-3F25-527F-441A-FFD21E1250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4411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265B9-C8E3-4D2D-B52C-54B264F93C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8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265B9-C8E3-4D2D-B52C-54B264F93C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75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>
          <a:extLst>
            <a:ext uri="{FF2B5EF4-FFF2-40B4-BE49-F238E27FC236}">
              <a16:creationId xmlns:a16="http://schemas.microsoft.com/office/drawing/2014/main" id="{AFC59EB1-F323-7AB7-4E55-EE8098024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:notes">
            <a:extLst>
              <a:ext uri="{FF2B5EF4-FFF2-40B4-BE49-F238E27FC236}">
                <a16:creationId xmlns:a16="http://schemas.microsoft.com/office/drawing/2014/main" id="{B20B22B4-247F-67E0-C0FF-2CBA4630F2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/>
          </a:p>
        </p:txBody>
      </p:sp>
      <p:sp>
        <p:nvSpPr>
          <p:cNvPr id="723" name="Google Shape;723;p12:notes">
            <a:extLst>
              <a:ext uri="{FF2B5EF4-FFF2-40B4-BE49-F238E27FC236}">
                <a16:creationId xmlns:a16="http://schemas.microsoft.com/office/drawing/2014/main" id="{BD2C5938-438F-160C-274B-E11C0832A6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8001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>
          <a:extLst>
            <a:ext uri="{FF2B5EF4-FFF2-40B4-BE49-F238E27FC236}">
              <a16:creationId xmlns:a16="http://schemas.microsoft.com/office/drawing/2014/main" id="{B41D6AE3-9C8B-B75C-90B3-C119FE086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:notes">
            <a:extLst>
              <a:ext uri="{FF2B5EF4-FFF2-40B4-BE49-F238E27FC236}">
                <a16:creationId xmlns:a16="http://schemas.microsoft.com/office/drawing/2014/main" id="{BCDAB9DA-8558-AAAF-862D-8A5445B209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723" name="Google Shape;723;p12:notes">
            <a:extLst>
              <a:ext uri="{FF2B5EF4-FFF2-40B4-BE49-F238E27FC236}">
                <a16:creationId xmlns:a16="http://schemas.microsoft.com/office/drawing/2014/main" id="{86A44FD6-BE04-9450-DA31-2469370792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444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>
          <a:extLst>
            <a:ext uri="{FF2B5EF4-FFF2-40B4-BE49-F238E27FC236}">
              <a16:creationId xmlns:a16="http://schemas.microsoft.com/office/drawing/2014/main" id="{6A40B78C-2F81-EACA-9074-7B2CBD262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:notes">
            <a:extLst>
              <a:ext uri="{FF2B5EF4-FFF2-40B4-BE49-F238E27FC236}">
                <a16:creationId xmlns:a16="http://schemas.microsoft.com/office/drawing/2014/main" id="{EDA7DD7C-4DE5-4514-5F5D-FD5807E3FF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de-DE" dirty="0"/>
          </a:p>
        </p:txBody>
      </p:sp>
      <p:sp>
        <p:nvSpPr>
          <p:cNvPr id="723" name="Google Shape;723;p12:notes">
            <a:extLst>
              <a:ext uri="{FF2B5EF4-FFF2-40B4-BE49-F238E27FC236}">
                <a16:creationId xmlns:a16="http://schemas.microsoft.com/office/drawing/2014/main" id="{8BBAD05F-8CFE-EC65-C4A9-946A5044BF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3823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>
          <a:extLst>
            <a:ext uri="{FF2B5EF4-FFF2-40B4-BE49-F238E27FC236}">
              <a16:creationId xmlns:a16="http://schemas.microsoft.com/office/drawing/2014/main" id="{204C936F-3E9D-6159-9976-D8927CF30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:notes">
            <a:extLst>
              <a:ext uri="{FF2B5EF4-FFF2-40B4-BE49-F238E27FC236}">
                <a16:creationId xmlns:a16="http://schemas.microsoft.com/office/drawing/2014/main" id="{AE35D579-F36F-F399-7505-79A09970F1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de-DE" dirty="0"/>
          </a:p>
        </p:txBody>
      </p:sp>
      <p:sp>
        <p:nvSpPr>
          <p:cNvPr id="723" name="Google Shape;723;p12:notes">
            <a:extLst>
              <a:ext uri="{FF2B5EF4-FFF2-40B4-BE49-F238E27FC236}">
                <a16:creationId xmlns:a16="http://schemas.microsoft.com/office/drawing/2014/main" id="{1D7EA4E2-9751-BCC3-458F-23C28E0574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1745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>
          <a:extLst>
            <a:ext uri="{FF2B5EF4-FFF2-40B4-BE49-F238E27FC236}">
              <a16:creationId xmlns:a16="http://schemas.microsoft.com/office/drawing/2014/main" id="{BD357B57-6E7C-728C-CCC6-7CF4A7154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:notes">
            <a:extLst>
              <a:ext uri="{FF2B5EF4-FFF2-40B4-BE49-F238E27FC236}">
                <a16:creationId xmlns:a16="http://schemas.microsoft.com/office/drawing/2014/main" id="{7BDE16B9-7861-7250-EA43-3454DEA3E4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de-DE" dirty="0"/>
          </a:p>
        </p:txBody>
      </p:sp>
      <p:sp>
        <p:nvSpPr>
          <p:cNvPr id="723" name="Google Shape;723;p12:notes">
            <a:extLst>
              <a:ext uri="{FF2B5EF4-FFF2-40B4-BE49-F238E27FC236}">
                <a16:creationId xmlns:a16="http://schemas.microsoft.com/office/drawing/2014/main" id="{A64218CE-050B-FCD5-C3D0-F75A395C32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9038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>
          <a:extLst>
            <a:ext uri="{FF2B5EF4-FFF2-40B4-BE49-F238E27FC236}">
              <a16:creationId xmlns:a16="http://schemas.microsoft.com/office/drawing/2014/main" id="{45B7431B-1BAC-B0D7-B370-C768EA9D2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:notes">
            <a:extLst>
              <a:ext uri="{FF2B5EF4-FFF2-40B4-BE49-F238E27FC236}">
                <a16:creationId xmlns:a16="http://schemas.microsoft.com/office/drawing/2014/main" id="{E83E99F0-21EB-0500-1BB4-C8F6ADC67E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723" name="Google Shape;723;p12:notes">
            <a:extLst>
              <a:ext uri="{FF2B5EF4-FFF2-40B4-BE49-F238E27FC236}">
                <a16:creationId xmlns:a16="http://schemas.microsoft.com/office/drawing/2014/main" id="{D484F850-799A-378E-94D8-CE402F5640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513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6076B-257A-4A89-B71F-AFA2EB8D6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05BC2E-823D-4A65-9FD2-7BB5868D5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D7FCB-D4B1-4EB4-A3D8-DC10E4612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F33AE-8D1A-4CC6-9AB8-95CD8E0E88E0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A6DD7-1681-4D0E-8608-4689564C3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D8F82-6B7D-4CDF-B5BF-24CE5829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8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D851-9365-46B3-9250-0C22E0298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5610D1-1348-4610-855F-8040CE478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B5AF4-CF54-4FE7-A43F-071EB9A4E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21C39-9DC3-482D-BFBA-B037B20CB665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35195-EEBD-449C-9247-CC06ED2DB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43408-B879-4A9B-B111-1A9E203D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91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B63A08-6DC3-4EC5-BBCF-DF4CA1CBD2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ED7EB-D4C9-4F0C-AF10-F699A649A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36176-E7EB-44CA-8655-A24668369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D6DC6-09BC-46FE-8C9B-08CA866C458E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F5D3F-C870-4D34-BF81-707DE6D1A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F7997-E4A0-449C-BBD5-A696854C4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56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174FE-033E-4D8B-B3EF-5476D3B0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0DEBB-1EB1-4C48-91C7-AD4A25809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68A9B-1D9D-4F6A-87F7-3AB620AD0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69C9-1A7E-4AF1-AAF2-DE73903E5027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61955-061F-430D-B35E-E261D4E9B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64C4F-B265-44CC-B44D-B195AFAC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05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130-6EDC-465B-B5FB-153A07226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36B6D-2A90-4C71-AF44-9D2FEC3C6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0C9C7-C9FE-4587-82B6-93D264C2F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DB4CF-EC1D-49B2-9A08-5FA8063CD5BC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D7FAA-26C9-4F4C-AED1-BFD2D7A4D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AECC5-F1B2-40FE-BEF2-1952FF507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1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E5C65-5D64-4964-8EC8-233EAAA47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D5242-00A0-4B6C-865D-D8BCD37FE7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FC6262-3C2C-44D2-A317-46EFEB67A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00193-2F6F-44FB-A0E7-9C0A8A171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CEAE-B7C6-4494-83A5-56E540E1C7CC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4061F-284B-481E-A1CE-4EEF5E331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B5D88-531B-428C-A6DC-C8F946145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1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4E07-435D-4174-8182-A7320DFD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8759F-F25F-41DE-913B-1E820FE09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AE5A3-C958-40FF-82C8-159C59374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AC696-69CD-4E42-AEC5-85A3FB8DD9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104AAF-682F-4664-86B4-FF67D32F8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1E1F85-4E1B-4885-94EC-75673E5AA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AEC5-9BD3-4F0F-B31D-9BB0AD51428D}" type="datetime1">
              <a:rPr lang="en-US" smtClean="0"/>
              <a:t>7/18/2025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F1F6B0-DD18-49C5-BEA5-B01BC181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DCD035-A567-4BCB-B419-88B3640E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04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F76A-F76C-4425-8A42-B540C078B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F4E6B5-10A1-45AA-B4B9-AE7B8F691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E0F86-0FBE-4D13-8299-FFD3E557BE9B}" type="datetime1">
              <a:rPr lang="en-US" smtClean="0"/>
              <a:t>7/18/2025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2CD328-987F-4416-8E11-83BF8ACEE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AB30B4-5A91-42B6-858F-563B2E577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14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F3170F-FCBA-49E4-9179-9B88AB77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A655-3C17-40C8-AE56-2FE6744D120D}" type="datetime1">
              <a:rPr lang="en-US" smtClean="0"/>
              <a:t>7/18/2025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30BB0E-E549-4943-B3AB-5C05EB45C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2404F-3F6E-4AAA-AE35-553FB527C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96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B014A-6EE0-454A-B855-F7BECD92F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B9B78-7ED5-4C83-8191-1C766B0E2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84FD8-8255-4BE0-952A-2BC74143B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77680-4913-4441-8A36-7BAB1ECCB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C1F74-C073-4A10-8D6F-127DF07F1CBF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277D-7563-408C-9D44-9C883152C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BEDFD-C4D9-477E-B7D7-9E1377E7B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10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3BBF-FEBA-42BB-BF33-FC916ED2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A9171F-EB00-454C-BF6E-B4BFFB681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82CB7-6BF6-48A9-9C62-E778C385F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CD5B8-3116-4156-AC43-2602FA358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5AA8-D02F-4590-B006-4BE42AC5A511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7D517-25E6-4B86-9A88-C73794EDA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11184-AC44-4B56-BA91-958BB70C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60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7B31D-369B-4918-BCCB-6D5E0B2FF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F4A80-46B2-4034-AE79-C6507C936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B15B7-C339-4B02-989B-B16D189641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4FFAC-0875-41F5-99C5-B17BB1F97299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F3837-EB43-4AC7-9301-CD163FEBB9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A9ABE-23B2-4777-9AA4-4C6451E7F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9BCA1-DEDB-4768-B0C2-9E03C02986F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85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3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42.png"/><Relationship Id="rId5" Type="http://schemas.openxmlformats.org/officeDocument/2006/relationships/image" Target="../media/image30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Out-Of-Distribution Detection in Medical AI | by Pacmed | Geek Culture |  Medium">
            <a:extLst>
              <a:ext uri="{FF2B5EF4-FFF2-40B4-BE49-F238E27FC236}">
                <a16:creationId xmlns:a16="http://schemas.microsoft.com/office/drawing/2014/main" id="{4EC5D739-4885-377B-FB64-58238FE4A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91" t="14833" r="6800" b="8725"/>
          <a:stretch/>
        </p:blipFill>
        <p:spPr bwMode="auto">
          <a:xfrm>
            <a:off x="7484563" y="757987"/>
            <a:ext cx="4707437" cy="429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370873" y="2228716"/>
            <a:ext cx="6217213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 b="1" dirty="0">
                <a:solidFill>
                  <a:srgbClr val="181717"/>
                </a:solidFill>
                <a:latin typeface="Archivo Black" panose="020B0604020202020204"/>
                <a:ea typeface="Rubik"/>
                <a:cs typeface="Rubik"/>
                <a:sym typeface="Rubik"/>
              </a:rPr>
              <a:t>Envisioning Outlier Exposure by Large Language Models for </a:t>
            </a:r>
          </a:p>
          <a:p>
            <a:pPr lvl="0"/>
            <a:r>
              <a:rPr lang="en-US" sz="3600" b="1" dirty="0">
                <a:solidFill>
                  <a:srgbClr val="FF0000"/>
                </a:solidFill>
                <a:latin typeface="Archivo Black" panose="020B0604020202020204"/>
                <a:ea typeface="Rubik"/>
                <a:cs typeface="Rubik"/>
                <a:sym typeface="Rubik"/>
              </a:rPr>
              <a:t>Out-of-Distribution </a:t>
            </a:r>
            <a:r>
              <a:rPr lang="en-US" sz="3600" b="1" dirty="0">
                <a:latin typeface="Archivo Black" panose="020B0604020202020204"/>
                <a:ea typeface="Rubik"/>
                <a:cs typeface="Rubik"/>
                <a:sym typeface="Rubik"/>
              </a:rPr>
              <a:t>Detection</a:t>
            </a:r>
            <a:r>
              <a:rPr lang="en-US" sz="3600" b="1" dirty="0">
                <a:solidFill>
                  <a:srgbClr val="FF0000"/>
                </a:solidFill>
                <a:latin typeface="Archivo Black" panose="020B0604020202020204"/>
                <a:ea typeface="Rubik"/>
                <a:cs typeface="Rubik"/>
                <a:sym typeface="Rubik"/>
              </a:rPr>
              <a:t> </a:t>
            </a:r>
            <a:endParaRPr lang="en-US" sz="3600" dirty="0">
              <a:solidFill>
                <a:srgbClr val="FF0000"/>
              </a:solidFill>
              <a:latin typeface="Archivo Black" panose="020B0604020202020204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FD57613-FF23-ACAD-8C24-C356C6BEFF34}"/>
              </a:ext>
            </a:extLst>
          </p:cNvPr>
          <p:cNvSpPr txBox="1"/>
          <p:nvPr/>
        </p:nvSpPr>
        <p:spPr>
          <a:xfrm>
            <a:off x="303497" y="4037160"/>
            <a:ext cx="8888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181717"/>
                </a:solidFill>
                <a:latin typeface="Archivo Black" panose="020B0604020202020204"/>
                <a:ea typeface="Open Sans Light"/>
                <a:cs typeface="Segoe UI" panose="020B0502040204020203" pitchFamily="34" charset="0"/>
                <a:sym typeface="Open Sans Light"/>
              </a:rPr>
              <a:t>Authors: </a:t>
            </a:r>
            <a:r>
              <a:rPr lang="de-DE" sz="2000" dirty="0">
                <a:solidFill>
                  <a:srgbClr val="181717"/>
                </a:solidFill>
                <a:latin typeface="Archivo Black" panose="020B0604020202020204"/>
                <a:ea typeface="Open Sans Light"/>
                <a:cs typeface="Segoe UI" panose="020B0502040204020203" pitchFamily="34" charset="0"/>
                <a:sym typeface="Open Sans Light"/>
              </a:rPr>
              <a:t>Chentao Cao, Zhun Zhong, Zhanke Zhou, Yang Liu, Tongliang Liu, Bo Han</a:t>
            </a:r>
            <a:endParaRPr lang="de-DE" sz="2000" b="1" dirty="0">
              <a:solidFill>
                <a:srgbClr val="181717"/>
              </a:solidFill>
              <a:latin typeface="Archivo Black" panose="020B0604020202020204"/>
            </a:endParaRPr>
          </a:p>
        </p:txBody>
      </p:sp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875459CE-E356-AC08-38E2-919B515F8205}"/>
              </a:ext>
            </a:extLst>
          </p:cNvPr>
          <p:cNvCxnSpPr>
            <a:cxnSpLocks/>
          </p:cNvCxnSpPr>
          <p:nvPr/>
        </p:nvCxnSpPr>
        <p:spPr>
          <a:xfrm>
            <a:off x="0" y="1717518"/>
            <a:ext cx="6978869" cy="0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DF6EFA48-7888-8B84-32D6-379AB6E4A302}"/>
              </a:ext>
            </a:extLst>
          </p:cNvPr>
          <p:cNvCxnSpPr>
            <a:cxnSpLocks/>
          </p:cNvCxnSpPr>
          <p:nvPr/>
        </p:nvCxnSpPr>
        <p:spPr>
          <a:xfrm flipV="1">
            <a:off x="0" y="5055843"/>
            <a:ext cx="9343697" cy="37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773D5DF5-C1CC-6577-EAF9-C745123A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0873" y="6015375"/>
            <a:ext cx="3686828" cy="43841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chivo Black" panose="020B0604020202020204"/>
              </a:rPr>
              <a:t>Jonathan Vincent - Anomaly Detection 19.07.2025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EBF012-3F13-E15B-40C7-C98D14DC1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873" y="340737"/>
            <a:ext cx="2034591" cy="41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56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>
          <a:extLst>
            <a:ext uri="{FF2B5EF4-FFF2-40B4-BE49-F238E27FC236}">
              <a16:creationId xmlns:a16="http://schemas.microsoft.com/office/drawing/2014/main" id="{68FBCA55-C5FF-43DC-BD2F-15D10DFBD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lowchart: Manual Input 7">
            <a:extLst>
              <a:ext uri="{FF2B5EF4-FFF2-40B4-BE49-F238E27FC236}">
                <a16:creationId xmlns:a16="http://schemas.microsoft.com/office/drawing/2014/main" id="{5FD6899B-3FAC-5E1E-DF32-18152C50C7B4}"/>
              </a:ext>
            </a:extLst>
          </p:cNvPr>
          <p:cNvSpPr/>
          <p:nvPr/>
        </p:nvSpPr>
        <p:spPr>
          <a:xfrm rot="5400000" flipH="1" flipV="1">
            <a:off x="1285656" y="-126929"/>
            <a:ext cx="654034" cy="154894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FF5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8" name="Table 47">
            <a:extLst>
              <a:ext uri="{FF2B5EF4-FFF2-40B4-BE49-F238E27FC236}">
                <a16:creationId xmlns:a16="http://schemas.microsoft.com/office/drawing/2014/main" id="{51991ED6-A368-8A0A-A01F-7C320ED43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206157"/>
              </p:ext>
            </p:extLst>
          </p:nvPr>
        </p:nvGraphicFramePr>
        <p:xfrm>
          <a:off x="6703294" y="2261261"/>
          <a:ext cx="4149090" cy="19412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3030">
                  <a:extLst>
                    <a:ext uri="{9D8B030D-6E8A-4147-A177-3AD203B41FA5}">
                      <a16:colId xmlns:a16="http://schemas.microsoft.com/office/drawing/2014/main" val="1064767228"/>
                    </a:ext>
                  </a:extLst>
                </a:gridCol>
                <a:gridCol w="1383030">
                  <a:extLst>
                    <a:ext uri="{9D8B030D-6E8A-4147-A177-3AD203B41FA5}">
                      <a16:colId xmlns:a16="http://schemas.microsoft.com/office/drawing/2014/main" val="1671774837"/>
                    </a:ext>
                  </a:extLst>
                </a:gridCol>
                <a:gridCol w="1383030">
                  <a:extLst>
                    <a:ext uri="{9D8B030D-6E8A-4147-A177-3AD203B41FA5}">
                      <a16:colId xmlns:a16="http://schemas.microsoft.com/office/drawing/2014/main" val="1042921663"/>
                    </a:ext>
                  </a:extLst>
                </a:gridCol>
              </a:tblGrid>
              <a:tr h="2688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chivo Black" panose="020B0604020202020204"/>
                        </a:rPr>
                        <a:t>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chivo Black" panose="020B0604020202020204"/>
                        </a:rPr>
                        <a:t>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chivo Black" panose="020B0604020202020204"/>
                        </a:rPr>
                        <a:t>Domain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711411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CUB-100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100-100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Bird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species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672463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latin typeface="Archivo Black" panose="020B0604020202020204"/>
                        </a:rPr>
                        <a:t>Stanford Cars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98-98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chivo Black" panose="020B0604020202020204"/>
                        </a:rPr>
                        <a:t>Car </a:t>
                      </a:r>
                      <a:r>
                        <a:rPr lang="de-DE" sz="1400" dirty="0" err="1">
                          <a:latin typeface="Archivo Black" panose="020B0604020202020204"/>
                        </a:rPr>
                        <a:t>models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303603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latin typeface="Archivo Black" panose="020B0604020202020204"/>
                        </a:rPr>
                        <a:t>Food-101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50-51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chivo Black" panose="020B0604020202020204"/>
                        </a:rPr>
                        <a:t>Food </a:t>
                      </a:r>
                      <a:r>
                        <a:rPr lang="de-DE" sz="1400" dirty="0" err="1">
                          <a:latin typeface="Archivo Black" panose="020B0604020202020204"/>
                        </a:rPr>
                        <a:t>categories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1365033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latin typeface="Archivo Black" panose="020B0604020202020204"/>
                        </a:rPr>
                        <a:t>Oxford-IIIT Pet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19-18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chivo Black" panose="020B0604020202020204"/>
                        </a:rPr>
                        <a:t>Dog &amp; </a:t>
                      </a:r>
                      <a:r>
                        <a:rPr lang="de-DE" sz="1400" dirty="0" err="1">
                          <a:latin typeface="Archivo Black" panose="020B0604020202020204"/>
                        </a:rPr>
                        <a:t>cat</a:t>
                      </a:r>
                      <a:r>
                        <a:rPr lang="de-DE" sz="1400" dirty="0">
                          <a:latin typeface="Archivo Black" panose="020B0604020202020204"/>
                        </a:rPr>
                        <a:t> 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324807"/>
                  </a:ext>
                </a:extLst>
              </a:tr>
            </a:tbl>
          </a:graphicData>
        </a:graphic>
      </p:graphicFrame>
      <p:sp>
        <p:nvSpPr>
          <p:cNvPr id="11" name="Hexagon 5">
            <a:extLst>
              <a:ext uri="{FF2B5EF4-FFF2-40B4-BE49-F238E27FC236}">
                <a16:creationId xmlns:a16="http://schemas.microsoft.com/office/drawing/2014/main" id="{1A8A6856-CBF7-B44E-F641-0FB0EE27F79A}"/>
              </a:ext>
            </a:extLst>
          </p:cNvPr>
          <p:cNvSpPr/>
          <p:nvPr/>
        </p:nvSpPr>
        <p:spPr>
          <a:xfrm>
            <a:off x="7961191" y="1417411"/>
            <a:ext cx="1633296" cy="714396"/>
          </a:xfrm>
          <a:prstGeom prst="hexag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chivo Black" panose="020B0604020202020204"/>
              </a:rPr>
              <a:t>Original 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Archivo Black" panose="020B0604020202020204"/>
              </a:rPr>
              <a:t>(ID</a:t>
            </a:r>
            <a:r>
              <a:rPr lang="de-DE" sz="1600" b="1" dirty="0">
                <a:solidFill>
                  <a:schemeClr val="tx1"/>
                </a:solidFill>
                <a:latin typeface="Archivo Black" panose="020B0604020202020204"/>
              </a:rPr>
              <a:t>-</a:t>
            </a:r>
            <a:r>
              <a:rPr lang="en-US" sz="1600" b="1" dirty="0">
                <a:solidFill>
                  <a:schemeClr val="tx1"/>
                </a:solidFill>
                <a:latin typeface="Archivo Black" panose="020B0604020202020204"/>
              </a:rPr>
              <a:t>OOD)</a:t>
            </a:r>
          </a:p>
        </p:txBody>
      </p:sp>
      <p:graphicFrame>
        <p:nvGraphicFramePr>
          <p:cNvPr id="12" name="Table 47">
            <a:extLst>
              <a:ext uri="{FF2B5EF4-FFF2-40B4-BE49-F238E27FC236}">
                <a16:creationId xmlns:a16="http://schemas.microsoft.com/office/drawing/2014/main" id="{5F2CEACA-EDA9-9088-9343-F2D829C48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97657"/>
              </p:ext>
            </p:extLst>
          </p:nvPr>
        </p:nvGraphicFramePr>
        <p:xfrm>
          <a:off x="6703294" y="5328139"/>
          <a:ext cx="4149090" cy="11230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3030">
                  <a:extLst>
                    <a:ext uri="{9D8B030D-6E8A-4147-A177-3AD203B41FA5}">
                      <a16:colId xmlns:a16="http://schemas.microsoft.com/office/drawing/2014/main" val="1064767228"/>
                    </a:ext>
                  </a:extLst>
                </a:gridCol>
                <a:gridCol w="1383030">
                  <a:extLst>
                    <a:ext uri="{9D8B030D-6E8A-4147-A177-3AD203B41FA5}">
                      <a16:colId xmlns:a16="http://schemas.microsoft.com/office/drawing/2014/main" val="1671774837"/>
                    </a:ext>
                  </a:extLst>
                </a:gridCol>
                <a:gridCol w="1383030">
                  <a:extLst>
                    <a:ext uri="{9D8B030D-6E8A-4147-A177-3AD203B41FA5}">
                      <a16:colId xmlns:a16="http://schemas.microsoft.com/office/drawing/2014/main" val="1042921663"/>
                    </a:ext>
                  </a:extLst>
                </a:gridCol>
              </a:tblGrid>
              <a:tr h="2688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chivo Black" panose="020B0604020202020204"/>
                        </a:rPr>
                        <a:t>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chivo Black" panose="020B0604020202020204"/>
                        </a:rPr>
                        <a:t>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chivo Black" panose="020B0604020202020204"/>
                        </a:rPr>
                        <a:t>Domain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711411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CUB-100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100-100</a:t>
                      </a: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Bird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species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672463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latin typeface="Archivo Black" panose="020B0604020202020204"/>
                        </a:rPr>
                        <a:t>Oxford-IIIT </a:t>
                      </a:r>
                      <a:r>
                        <a:rPr lang="de-DE" sz="1400" b="0" dirty="0" err="1">
                          <a:latin typeface="Archivo Black" panose="020B0604020202020204"/>
                        </a:rPr>
                        <a:t>Pet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19-18</a:t>
                      </a: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chivo Black" panose="020B0604020202020204"/>
                        </a:rPr>
                        <a:t>Dog &amp; </a:t>
                      </a:r>
                      <a:r>
                        <a:rPr lang="de-DE" sz="1400" dirty="0" err="1">
                          <a:latin typeface="Archivo Black" panose="020B0604020202020204"/>
                        </a:rPr>
                        <a:t>cat</a:t>
                      </a:r>
                      <a:r>
                        <a:rPr lang="de-DE" sz="1400" dirty="0">
                          <a:latin typeface="Archivo Black" panose="020B0604020202020204"/>
                        </a:rPr>
                        <a:t> 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24807"/>
                  </a:ext>
                </a:extLst>
              </a:tr>
            </a:tbl>
          </a:graphicData>
        </a:graphic>
      </p:graphicFrame>
      <p:sp>
        <p:nvSpPr>
          <p:cNvPr id="14" name="Hexagon 5">
            <a:extLst>
              <a:ext uri="{FF2B5EF4-FFF2-40B4-BE49-F238E27FC236}">
                <a16:creationId xmlns:a16="http://schemas.microsoft.com/office/drawing/2014/main" id="{40F50882-5B1C-1A18-9BE4-35AA23EFAFAF}"/>
              </a:ext>
            </a:extLst>
          </p:cNvPr>
          <p:cNvSpPr/>
          <p:nvPr/>
        </p:nvSpPr>
        <p:spPr>
          <a:xfrm>
            <a:off x="7961191" y="4460153"/>
            <a:ext cx="1633296" cy="714396"/>
          </a:xfrm>
          <a:prstGeom prst="hexag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chivo Black" panose="020B0604020202020204"/>
              </a:rPr>
              <a:t>Experiment (ID</a:t>
            </a:r>
            <a:r>
              <a:rPr lang="de-DE" sz="1600" b="1" dirty="0">
                <a:solidFill>
                  <a:schemeClr val="tx1"/>
                </a:solidFill>
                <a:latin typeface="Archivo Black" panose="020B0604020202020204"/>
              </a:rPr>
              <a:t>-</a:t>
            </a:r>
            <a:r>
              <a:rPr lang="en-US" sz="1600" b="1" dirty="0">
                <a:solidFill>
                  <a:schemeClr val="tx1"/>
                </a:solidFill>
                <a:latin typeface="Archivo Black" panose="020B0604020202020204"/>
              </a:rPr>
              <a:t>OOD)</a:t>
            </a:r>
          </a:p>
        </p:txBody>
      </p:sp>
      <p:sp>
        <p:nvSpPr>
          <p:cNvPr id="15" name="Google Shape;952;p40">
            <a:extLst>
              <a:ext uri="{FF2B5EF4-FFF2-40B4-BE49-F238E27FC236}">
                <a16:creationId xmlns:a16="http://schemas.microsoft.com/office/drawing/2014/main" id="{0360E4D1-85B2-9B8E-B5CA-6A5309208DCD}"/>
              </a:ext>
            </a:extLst>
          </p:cNvPr>
          <p:cNvSpPr/>
          <p:nvPr/>
        </p:nvSpPr>
        <p:spPr>
          <a:xfrm rot="20692033">
            <a:off x="619076" y="6280326"/>
            <a:ext cx="950202" cy="1155346"/>
          </a:xfrm>
          <a:custGeom>
            <a:avLst/>
            <a:gdLst/>
            <a:ahLst/>
            <a:cxnLst/>
            <a:rect l="l" t="t" r="r" b="b"/>
            <a:pathLst>
              <a:path w="3426549" h="4691285" extrusionOk="0">
                <a:moveTo>
                  <a:pt x="3425610" y="1008460"/>
                </a:moveTo>
                <a:cubicBezTo>
                  <a:pt x="3425234" y="1006583"/>
                  <a:pt x="3424576" y="1004800"/>
                  <a:pt x="3423918" y="1002923"/>
                </a:cubicBezTo>
                <a:cubicBezTo>
                  <a:pt x="3423542" y="1001890"/>
                  <a:pt x="3423354" y="1000764"/>
                  <a:pt x="3422884" y="999638"/>
                </a:cubicBezTo>
                <a:cubicBezTo>
                  <a:pt x="3422039" y="997667"/>
                  <a:pt x="3420911" y="995790"/>
                  <a:pt x="3419877" y="993913"/>
                </a:cubicBezTo>
                <a:cubicBezTo>
                  <a:pt x="3419407" y="993162"/>
                  <a:pt x="3419126" y="992317"/>
                  <a:pt x="3418562" y="991566"/>
                </a:cubicBezTo>
                <a:cubicBezTo>
                  <a:pt x="3416870" y="989032"/>
                  <a:pt x="3414897" y="986686"/>
                  <a:pt x="3412736" y="984433"/>
                </a:cubicBezTo>
                <a:lnTo>
                  <a:pt x="2440796" y="13703"/>
                </a:lnTo>
                <a:cubicBezTo>
                  <a:pt x="2438635" y="11544"/>
                  <a:pt x="2436286" y="9573"/>
                  <a:pt x="2433654" y="7884"/>
                </a:cubicBezTo>
                <a:cubicBezTo>
                  <a:pt x="2432903" y="7415"/>
                  <a:pt x="2432151" y="7133"/>
                  <a:pt x="2431399" y="6664"/>
                </a:cubicBezTo>
                <a:cubicBezTo>
                  <a:pt x="2429520" y="5538"/>
                  <a:pt x="2427640" y="4411"/>
                  <a:pt x="2425573" y="3567"/>
                </a:cubicBezTo>
                <a:cubicBezTo>
                  <a:pt x="2424539" y="3191"/>
                  <a:pt x="2423505" y="3004"/>
                  <a:pt x="2422472" y="2628"/>
                </a:cubicBezTo>
                <a:cubicBezTo>
                  <a:pt x="2420592" y="1971"/>
                  <a:pt x="2418713" y="1314"/>
                  <a:pt x="2416740" y="939"/>
                </a:cubicBezTo>
                <a:cubicBezTo>
                  <a:pt x="2413732" y="282"/>
                  <a:pt x="2410631" y="0"/>
                  <a:pt x="2407437" y="0"/>
                </a:cubicBezTo>
                <a:lnTo>
                  <a:pt x="46985" y="0"/>
                </a:lnTo>
                <a:cubicBezTo>
                  <a:pt x="21049" y="-94"/>
                  <a:pt x="0" y="20930"/>
                  <a:pt x="0" y="46833"/>
                </a:cubicBezTo>
                <a:lnTo>
                  <a:pt x="0" y="4644359"/>
                </a:lnTo>
                <a:cubicBezTo>
                  <a:pt x="0" y="4670262"/>
                  <a:pt x="21049" y="4691286"/>
                  <a:pt x="46985" y="4691286"/>
                </a:cubicBezTo>
                <a:lnTo>
                  <a:pt x="3379564" y="4691286"/>
                </a:lnTo>
                <a:cubicBezTo>
                  <a:pt x="3405500" y="4691286"/>
                  <a:pt x="3426549" y="4670262"/>
                  <a:pt x="3426549" y="4644359"/>
                </a:cubicBezTo>
                <a:lnTo>
                  <a:pt x="3426549" y="1017658"/>
                </a:lnTo>
                <a:cubicBezTo>
                  <a:pt x="3426549" y="1014561"/>
                  <a:pt x="3426267" y="1011463"/>
                  <a:pt x="3425610" y="1008460"/>
                </a:cubicBezTo>
                <a:close/>
                <a:moveTo>
                  <a:pt x="2454516" y="970731"/>
                </a:moveTo>
                <a:lnTo>
                  <a:pt x="2454516" y="160115"/>
                </a:lnTo>
                <a:lnTo>
                  <a:pt x="3266141" y="970731"/>
                </a:lnTo>
                <a:lnTo>
                  <a:pt x="2454516" y="970731"/>
                </a:lnTo>
                <a:close/>
                <a:moveTo>
                  <a:pt x="93971" y="4597432"/>
                </a:moveTo>
                <a:lnTo>
                  <a:pt x="93971" y="93760"/>
                </a:lnTo>
                <a:lnTo>
                  <a:pt x="2360545" y="93760"/>
                </a:lnTo>
                <a:lnTo>
                  <a:pt x="2360545" y="1017658"/>
                </a:lnTo>
                <a:cubicBezTo>
                  <a:pt x="2360545" y="1043561"/>
                  <a:pt x="2381595" y="1064585"/>
                  <a:pt x="2407531" y="1064585"/>
                </a:cubicBezTo>
                <a:lnTo>
                  <a:pt x="3332579" y="1064585"/>
                </a:lnTo>
                <a:lnTo>
                  <a:pt x="3332579" y="4597338"/>
                </a:lnTo>
                <a:lnTo>
                  <a:pt x="93971" y="4597338"/>
                </a:lnTo>
                <a:close/>
                <a:moveTo>
                  <a:pt x="587881" y="1057452"/>
                </a:moveTo>
                <a:cubicBezTo>
                  <a:pt x="587881" y="1031548"/>
                  <a:pt x="608930" y="1010525"/>
                  <a:pt x="634866" y="1010525"/>
                </a:cubicBezTo>
                <a:lnTo>
                  <a:pt x="1571097" y="1010525"/>
                </a:lnTo>
                <a:cubicBezTo>
                  <a:pt x="1597033" y="1010525"/>
                  <a:pt x="1618082" y="1031548"/>
                  <a:pt x="1618082" y="1057452"/>
                </a:cubicBezTo>
                <a:cubicBezTo>
                  <a:pt x="1618082" y="1083356"/>
                  <a:pt x="1597033" y="1104379"/>
                  <a:pt x="1571097" y="1104379"/>
                </a:cubicBezTo>
                <a:lnTo>
                  <a:pt x="634866" y="1104379"/>
                </a:lnTo>
                <a:cubicBezTo>
                  <a:pt x="608930" y="1104379"/>
                  <a:pt x="587881" y="1083356"/>
                  <a:pt x="587881" y="1057452"/>
                </a:cubicBezTo>
                <a:close/>
                <a:moveTo>
                  <a:pt x="1618082" y="3862744"/>
                </a:moveTo>
                <a:cubicBezTo>
                  <a:pt x="1618082" y="3888647"/>
                  <a:pt x="1597033" y="3909671"/>
                  <a:pt x="1571097" y="3909671"/>
                </a:cubicBezTo>
                <a:lnTo>
                  <a:pt x="634866" y="3909671"/>
                </a:lnTo>
                <a:cubicBezTo>
                  <a:pt x="608930" y="3909671"/>
                  <a:pt x="587881" y="3888647"/>
                  <a:pt x="587881" y="3862744"/>
                </a:cubicBezTo>
                <a:cubicBezTo>
                  <a:pt x="587881" y="3836840"/>
                  <a:pt x="608930" y="3815817"/>
                  <a:pt x="634866" y="3815817"/>
                </a:cubicBezTo>
                <a:lnTo>
                  <a:pt x="1571097" y="3815817"/>
                </a:lnTo>
                <a:cubicBezTo>
                  <a:pt x="1597127" y="3815817"/>
                  <a:pt x="1618082" y="3836840"/>
                  <a:pt x="1618082" y="3862744"/>
                </a:cubicBezTo>
                <a:close/>
                <a:moveTo>
                  <a:pt x="2838668" y="1618510"/>
                </a:moveTo>
                <a:cubicBezTo>
                  <a:pt x="2838668" y="1644414"/>
                  <a:pt x="2817619" y="1665437"/>
                  <a:pt x="2791683" y="1665437"/>
                </a:cubicBezTo>
                <a:lnTo>
                  <a:pt x="634866" y="1665437"/>
                </a:lnTo>
                <a:cubicBezTo>
                  <a:pt x="608930" y="1665437"/>
                  <a:pt x="587881" y="1644414"/>
                  <a:pt x="587881" y="1618510"/>
                </a:cubicBezTo>
                <a:cubicBezTo>
                  <a:pt x="587881" y="1592606"/>
                  <a:pt x="608930" y="1571583"/>
                  <a:pt x="634866" y="1571583"/>
                </a:cubicBezTo>
                <a:lnTo>
                  <a:pt x="2791683" y="1571583"/>
                </a:lnTo>
                <a:cubicBezTo>
                  <a:pt x="2817619" y="1571583"/>
                  <a:pt x="2838668" y="1592606"/>
                  <a:pt x="2838668" y="1618510"/>
                </a:cubicBezTo>
                <a:close/>
                <a:moveTo>
                  <a:pt x="2838668" y="2179569"/>
                </a:moveTo>
                <a:cubicBezTo>
                  <a:pt x="2838668" y="2205472"/>
                  <a:pt x="2817619" y="2226496"/>
                  <a:pt x="2791683" y="2226496"/>
                </a:cubicBezTo>
                <a:lnTo>
                  <a:pt x="634866" y="2226496"/>
                </a:lnTo>
                <a:cubicBezTo>
                  <a:pt x="608930" y="2226496"/>
                  <a:pt x="587881" y="2205472"/>
                  <a:pt x="587881" y="2179569"/>
                </a:cubicBezTo>
                <a:cubicBezTo>
                  <a:pt x="587881" y="2153665"/>
                  <a:pt x="608930" y="2132642"/>
                  <a:pt x="634866" y="2132642"/>
                </a:cubicBezTo>
                <a:lnTo>
                  <a:pt x="2791683" y="2132642"/>
                </a:lnTo>
                <a:cubicBezTo>
                  <a:pt x="2817619" y="2132642"/>
                  <a:pt x="2838668" y="2153665"/>
                  <a:pt x="2838668" y="2179569"/>
                </a:cubicBezTo>
                <a:close/>
                <a:moveTo>
                  <a:pt x="2838668" y="2740627"/>
                </a:moveTo>
                <a:cubicBezTo>
                  <a:pt x="2838668" y="2766531"/>
                  <a:pt x="2817619" y="2787554"/>
                  <a:pt x="2791683" y="2787554"/>
                </a:cubicBezTo>
                <a:lnTo>
                  <a:pt x="634866" y="2787554"/>
                </a:lnTo>
                <a:cubicBezTo>
                  <a:pt x="608930" y="2787554"/>
                  <a:pt x="587881" y="2766531"/>
                  <a:pt x="587881" y="2740627"/>
                </a:cubicBezTo>
                <a:cubicBezTo>
                  <a:pt x="587881" y="2714723"/>
                  <a:pt x="608930" y="2693700"/>
                  <a:pt x="634866" y="2693700"/>
                </a:cubicBezTo>
                <a:lnTo>
                  <a:pt x="2791683" y="2693700"/>
                </a:lnTo>
                <a:cubicBezTo>
                  <a:pt x="2817619" y="2693700"/>
                  <a:pt x="2838668" y="2714723"/>
                  <a:pt x="2838668" y="2740627"/>
                </a:cubicBezTo>
                <a:close/>
                <a:moveTo>
                  <a:pt x="2838668" y="3301685"/>
                </a:moveTo>
                <a:cubicBezTo>
                  <a:pt x="2838668" y="3327589"/>
                  <a:pt x="2817619" y="3348612"/>
                  <a:pt x="2791683" y="3348612"/>
                </a:cubicBezTo>
                <a:lnTo>
                  <a:pt x="634866" y="3348612"/>
                </a:lnTo>
                <a:cubicBezTo>
                  <a:pt x="608930" y="3348612"/>
                  <a:pt x="587881" y="3327589"/>
                  <a:pt x="587881" y="3301685"/>
                </a:cubicBezTo>
                <a:cubicBezTo>
                  <a:pt x="587881" y="3275782"/>
                  <a:pt x="608930" y="3254758"/>
                  <a:pt x="634866" y="3254758"/>
                </a:cubicBezTo>
                <a:lnTo>
                  <a:pt x="2791683" y="3254758"/>
                </a:lnTo>
                <a:cubicBezTo>
                  <a:pt x="2817619" y="3254758"/>
                  <a:pt x="2838668" y="3275782"/>
                  <a:pt x="2838668" y="3301685"/>
                </a:cubicBezTo>
                <a:close/>
              </a:path>
            </a:pathLst>
          </a:cu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rafik 15" descr="Kolben mit einfarbiger Füllung">
            <a:extLst>
              <a:ext uri="{FF2B5EF4-FFF2-40B4-BE49-F238E27FC236}">
                <a16:creationId xmlns:a16="http://schemas.microsoft.com/office/drawing/2014/main" id="{1C9513D1-1BE3-646B-22E4-F431205EA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41351">
            <a:off x="-470855" y="5465640"/>
            <a:ext cx="1619044" cy="161904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4A60BF3-46CC-3C26-A20C-E1472D85E97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02968" y="1417411"/>
            <a:ext cx="4885739" cy="2070819"/>
          </a:xfrm>
          <a:prstGeom prst="rect">
            <a:avLst/>
          </a:prstGeom>
        </p:spPr>
      </p:pic>
      <p:graphicFrame>
        <p:nvGraphicFramePr>
          <p:cNvPr id="19" name="Table 47">
            <a:extLst>
              <a:ext uri="{FF2B5EF4-FFF2-40B4-BE49-F238E27FC236}">
                <a16:creationId xmlns:a16="http://schemas.microsoft.com/office/drawing/2014/main" id="{585C1E19-2703-5B4D-31B5-853B3AA59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664059"/>
              </p:ext>
            </p:extLst>
          </p:nvPr>
        </p:nvGraphicFramePr>
        <p:xfrm>
          <a:off x="1955662" y="3897940"/>
          <a:ext cx="3405854" cy="255321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310052">
                  <a:extLst>
                    <a:ext uri="{9D8B030D-6E8A-4147-A177-3AD203B41FA5}">
                      <a16:colId xmlns:a16="http://schemas.microsoft.com/office/drawing/2014/main" val="1064767228"/>
                    </a:ext>
                  </a:extLst>
                </a:gridCol>
                <a:gridCol w="2095802">
                  <a:extLst>
                    <a:ext uri="{9D8B030D-6E8A-4147-A177-3AD203B41FA5}">
                      <a16:colId xmlns:a16="http://schemas.microsoft.com/office/drawing/2014/main" val="1671774837"/>
                    </a:ext>
                  </a:extLst>
                </a:gridCol>
              </a:tblGrid>
              <a:tr h="3467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chivo Black" panose="020B0604020202020204"/>
                        </a:rPr>
                        <a:t>Settings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chivo Black" panose="020B0604020202020204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711411"/>
                  </a:ext>
                </a:extLst>
              </a:tr>
              <a:tr h="346757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LLM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GPT-3.5-Turbo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8672463"/>
                  </a:ext>
                </a:extLst>
              </a:tr>
              <a:tr h="346757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CLIP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ViT-16/B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303603"/>
                  </a:ext>
                </a:extLst>
              </a:tr>
              <a:tr h="548419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err="1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No</a:t>
                      </a:r>
                      <a:r>
                        <a:rPr lang="de-DE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. Labels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50,100,300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257650"/>
                  </a:ext>
                </a:extLst>
              </a:tr>
              <a:tr h="416110">
                <a:tc>
                  <a:txBody>
                    <a:bodyPr/>
                    <a:lstStyle/>
                    <a:p>
                      <a:pPr algn="ctr"/>
                      <a:r>
                        <a:rPr lang="el-GR" sz="1800" b="1" u="none" strike="noStrike" kern="1200" baseline="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β</a:t>
                      </a:r>
                      <a:r>
                        <a:rPr lang="de-DE" sz="1800" b="1" u="none" strike="noStrike" kern="1200" baseline="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 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0.25 (default),0.75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3268816"/>
                  </a:ext>
                </a:extLst>
              </a:tr>
              <a:tr h="548419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Method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EOE, MCM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237457"/>
                  </a:ext>
                </a:extLst>
              </a:tr>
            </a:tbl>
          </a:graphicData>
        </a:graphic>
      </p:graphicFrame>
      <p:sp>
        <p:nvSpPr>
          <p:cNvPr id="22" name="TextBox 2">
            <a:extLst>
              <a:ext uri="{FF2B5EF4-FFF2-40B4-BE49-F238E27FC236}">
                <a16:creationId xmlns:a16="http://schemas.microsoft.com/office/drawing/2014/main" id="{E266EE72-1540-AEF3-961D-9A7629F94FAB}"/>
              </a:ext>
            </a:extLst>
          </p:cNvPr>
          <p:cNvSpPr txBox="1"/>
          <p:nvPr/>
        </p:nvSpPr>
        <p:spPr>
          <a:xfrm>
            <a:off x="2494290" y="427737"/>
            <a:ext cx="649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Experiments-</a:t>
            </a:r>
            <a:r>
              <a:rPr lang="en-US" sz="40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FineGrained</a:t>
            </a:r>
            <a:endParaRPr lang="en-US" sz="40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36">
            <a:extLst>
              <a:ext uri="{FF2B5EF4-FFF2-40B4-BE49-F238E27FC236}">
                <a16:creationId xmlns:a16="http://schemas.microsoft.com/office/drawing/2014/main" id="{BBE19741-9BC1-7443-186F-084C2EB4B1B8}"/>
              </a:ext>
            </a:extLst>
          </p:cNvPr>
          <p:cNvSpPr txBox="1">
            <a:spLocks/>
          </p:cNvSpPr>
          <p:nvPr/>
        </p:nvSpPr>
        <p:spPr>
          <a:xfrm>
            <a:off x="8610600" y="1379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B9BCA1-DEDB-4768-B0C2-9E03C02986FE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2509E40-9810-1380-D6A0-8223C1C1F050}"/>
              </a:ext>
            </a:extLst>
          </p:cNvPr>
          <p:cNvGrpSpPr/>
          <p:nvPr/>
        </p:nvGrpSpPr>
        <p:grpSpPr>
          <a:xfrm>
            <a:off x="10588231" y="793538"/>
            <a:ext cx="1014414" cy="276999"/>
            <a:chOff x="10237519" y="749186"/>
            <a:chExt cx="1014414" cy="27699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800683D-BBE4-73B2-F605-012046DF9C87}"/>
                </a:ext>
              </a:extLst>
            </p:cNvPr>
            <p:cNvSpPr/>
            <p:nvPr/>
          </p:nvSpPr>
          <p:spPr>
            <a:xfrm>
              <a:off x="10237519" y="767615"/>
              <a:ext cx="381000" cy="240142"/>
            </a:xfrm>
            <a:prstGeom prst="rect">
              <a:avLst/>
            </a:prstGeom>
            <a:solidFill>
              <a:srgbClr val="FFDE75"/>
            </a:solidFill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44820960-63C4-BA52-17DB-EB38FC198FDB}"/>
                </a:ext>
              </a:extLst>
            </p:cNvPr>
            <p:cNvSpPr txBox="1"/>
            <p:nvPr/>
          </p:nvSpPr>
          <p:spPr>
            <a:xfrm>
              <a:off x="10618519" y="749186"/>
              <a:ext cx="633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 err="1">
                  <a:latin typeface="Archivo Black" panose="020B0604020202020204"/>
                </a:rPr>
                <a:t>Used</a:t>
              </a:r>
              <a:endParaRPr lang="de-DE" sz="1200" b="1" dirty="0">
                <a:latin typeface="Archivo Black" panose="020B0604020202020204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6039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>
          <a:extLst>
            <a:ext uri="{FF2B5EF4-FFF2-40B4-BE49-F238E27FC236}">
              <a16:creationId xmlns:a16="http://schemas.microsoft.com/office/drawing/2014/main" id="{DD5F257D-43E9-67FA-537F-2B3C8BCFE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>
            <a:extLst>
              <a:ext uri="{FF2B5EF4-FFF2-40B4-BE49-F238E27FC236}">
                <a16:creationId xmlns:a16="http://schemas.microsoft.com/office/drawing/2014/main" id="{3C80DABD-AEC1-A3BD-BA10-717CD6445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380" y="3689168"/>
            <a:ext cx="3746991" cy="261996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E974129-7690-EAD2-FF50-4926727A2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145" y="774116"/>
            <a:ext cx="3769927" cy="2636970"/>
          </a:xfrm>
          <a:prstGeom prst="rect">
            <a:avLst/>
          </a:prstGeom>
        </p:spPr>
      </p:pic>
      <p:sp>
        <p:nvSpPr>
          <p:cNvPr id="32" name="Flowchart: Manual Input 7">
            <a:extLst>
              <a:ext uri="{FF2B5EF4-FFF2-40B4-BE49-F238E27FC236}">
                <a16:creationId xmlns:a16="http://schemas.microsoft.com/office/drawing/2014/main" id="{BAFEC08E-2176-3F18-76BF-A7C8FFEEFD4E}"/>
              </a:ext>
            </a:extLst>
          </p:cNvPr>
          <p:cNvSpPr/>
          <p:nvPr/>
        </p:nvSpPr>
        <p:spPr>
          <a:xfrm rot="5400000" flipH="1" flipV="1">
            <a:off x="1285656" y="-126929"/>
            <a:ext cx="654034" cy="154894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FF5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2">
            <a:extLst>
              <a:ext uri="{FF2B5EF4-FFF2-40B4-BE49-F238E27FC236}">
                <a16:creationId xmlns:a16="http://schemas.microsoft.com/office/drawing/2014/main" id="{FC874399-53A7-5014-3228-4E15F3C71AF7}"/>
              </a:ext>
            </a:extLst>
          </p:cNvPr>
          <p:cNvSpPr txBox="1"/>
          <p:nvPr/>
        </p:nvSpPr>
        <p:spPr>
          <a:xfrm>
            <a:off x="2494290" y="427737"/>
            <a:ext cx="5094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Results-</a:t>
            </a:r>
            <a:r>
              <a:rPr lang="en-US" sz="4000" b="1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FineGrained</a:t>
            </a:r>
            <a:endParaRPr lang="en-US" sz="40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8" name="Table 47">
            <a:extLst>
              <a:ext uri="{FF2B5EF4-FFF2-40B4-BE49-F238E27FC236}">
                <a16:creationId xmlns:a16="http://schemas.microsoft.com/office/drawing/2014/main" id="{061A0C7F-EF2F-C5D3-03B6-4F101E79E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442275"/>
              </p:ext>
            </p:extLst>
          </p:nvPr>
        </p:nvGraphicFramePr>
        <p:xfrm>
          <a:off x="357574" y="1347350"/>
          <a:ext cx="7706925" cy="508290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41385">
                  <a:extLst>
                    <a:ext uri="{9D8B030D-6E8A-4147-A177-3AD203B41FA5}">
                      <a16:colId xmlns:a16="http://schemas.microsoft.com/office/drawing/2014/main" val="1064767228"/>
                    </a:ext>
                  </a:extLst>
                </a:gridCol>
                <a:gridCol w="1541385">
                  <a:extLst>
                    <a:ext uri="{9D8B030D-6E8A-4147-A177-3AD203B41FA5}">
                      <a16:colId xmlns:a16="http://schemas.microsoft.com/office/drawing/2014/main" val="1671774837"/>
                    </a:ext>
                  </a:extLst>
                </a:gridCol>
                <a:gridCol w="1541385">
                  <a:extLst>
                    <a:ext uri="{9D8B030D-6E8A-4147-A177-3AD203B41FA5}">
                      <a16:colId xmlns:a16="http://schemas.microsoft.com/office/drawing/2014/main" val="1042921663"/>
                    </a:ext>
                  </a:extLst>
                </a:gridCol>
                <a:gridCol w="1541385">
                  <a:extLst>
                    <a:ext uri="{9D8B030D-6E8A-4147-A177-3AD203B41FA5}">
                      <a16:colId xmlns:a16="http://schemas.microsoft.com/office/drawing/2014/main" val="3988191210"/>
                    </a:ext>
                  </a:extLst>
                </a:gridCol>
                <a:gridCol w="1541385">
                  <a:extLst>
                    <a:ext uri="{9D8B030D-6E8A-4147-A177-3AD203B41FA5}">
                      <a16:colId xmlns:a16="http://schemas.microsoft.com/office/drawing/2014/main" val="1093859073"/>
                    </a:ext>
                  </a:extLst>
                </a:gridCol>
              </a:tblGrid>
              <a:tr h="310527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ID Dataset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Envisioned Label Number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Beta 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OOD Dataset : CUB-100, PET-18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711411"/>
                  </a:ext>
                </a:extLst>
              </a:tr>
              <a:tr h="30882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FPR95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AUROC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4456791"/>
                  </a:ext>
                </a:extLst>
              </a:tr>
              <a:tr h="328826">
                <a:tc rowSpan="7"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CUB-100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 (MCM)</a:t>
                      </a: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-</a:t>
                      </a: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83.72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67.50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640031"/>
                  </a:ext>
                </a:extLst>
              </a:tr>
              <a:tr h="32882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50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0.25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83.72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67.50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672463"/>
                  </a:ext>
                </a:extLst>
              </a:tr>
              <a:tr h="328826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0.75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75.92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71.61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692007"/>
                  </a:ext>
                </a:extLst>
              </a:tr>
              <a:tr h="328826">
                <a:tc v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100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0.25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77.99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72.21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303603"/>
                  </a:ext>
                </a:extLst>
              </a:tr>
              <a:tr h="328826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0.75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73.51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72.58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672853"/>
                  </a:ext>
                </a:extLst>
              </a:tr>
              <a:tr h="328826">
                <a:tc v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300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0.25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79.68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71.63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199597"/>
                  </a:ext>
                </a:extLst>
              </a:tr>
              <a:tr h="328826">
                <a:tc v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0.75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71.65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74.61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938249"/>
                  </a:ext>
                </a:extLst>
              </a:tr>
              <a:tr h="308825">
                <a:tc rowSpan="7"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PET-19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 (MCM)</a:t>
                      </a: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-</a:t>
                      </a: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64.03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84.88</a:t>
                      </a: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97079"/>
                  </a:ext>
                </a:extLst>
              </a:tr>
              <a:tr h="308825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50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0.25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67.88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86.52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365033"/>
                  </a:ext>
                </a:extLst>
              </a:tr>
              <a:tr h="30882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0.75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57.23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82.97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09383"/>
                  </a:ext>
                </a:extLst>
              </a:tr>
              <a:tr h="308825">
                <a:tc v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100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0.25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66.19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87.51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24807"/>
                  </a:ext>
                </a:extLst>
              </a:tr>
              <a:tr h="30882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0.75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45.89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87.37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804974"/>
                  </a:ext>
                </a:extLst>
              </a:tr>
              <a:tr h="308825">
                <a:tc v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300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0.25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55.85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89.98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280199"/>
                  </a:ext>
                </a:extLst>
              </a:tr>
              <a:tr h="308825">
                <a:tc v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0.75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65.82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83.98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20339"/>
                  </a:ext>
                </a:extLst>
              </a:tr>
            </a:tbl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72700B92-4120-7FC7-8E6D-29954A03F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303" y="320527"/>
            <a:ext cx="462842" cy="816064"/>
          </a:xfrm>
          <a:prstGeom prst="rect">
            <a:avLst/>
          </a:prstGeom>
        </p:spPr>
      </p:pic>
      <p:cxnSp>
        <p:nvCxnSpPr>
          <p:cNvPr id="16" name="Straight Connector 13">
            <a:extLst>
              <a:ext uri="{FF2B5EF4-FFF2-40B4-BE49-F238E27FC236}">
                <a16:creationId xmlns:a16="http://schemas.microsoft.com/office/drawing/2014/main" id="{7E1E60EB-93BF-0B3C-634A-73D42DB7BF2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896681" y="2092601"/>
            <a:ext cx="429464" cy="369694"/>
          </a:xfrm>
          <a:prstGeom prst="line">
            <a:avLst/>
          </a:prstGeom>
          <a:ln>
            <a:solidFill>
              <a:srgbClr val="3A3A3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3">
            <a:extLst>
              <a:ext uri="{FF2B5EF4-FFF2-40B4-BE49-F238E27FC236}">
                <a16:creationId xmlns:a16="http://schemas.microsoft.com/office/drawing/2014/main" id="{35C6631F-8437-8514-4408-579781D5683F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7910732" y="2806184"/>
            <a:ext cx="495648" cy="2192967"/>
          </a:xfrm>
          <a:prstGeom prst="line">
            <a:avLst/>
          </a:prstGeom>
          <a:ln>
            <a:solidFill>
              <a:srgbClr val="3A3A3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fik 40">
            <a:extLst>
              <a:ext uri="{FF2B5EF4-FFF2-40B4-BE49-F238E27FC236}">
                <a16:creationId xmlns:a16="http://schemas.microsoft.com/office/drawing/2014/main" id="{530B44DF-3E55-0AC5-BCD9-DFF7BA3F1E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716" y="1429749"/>
            <a:ext cx="3769928" cy="2663161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961A839-63E5-B8D7-0D95-BFBBF294CE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6380" y="4154181"/>
            <a:ext cx="3746991" cy="2681333"/>
          </a:xfrm>
          <a:prstGeom prst="rect">
            <a:avLst/>
          </a:prstGeom>
        </p:spPr>
      </p:pic>
      <p:cxnSp>
        <p:nvCxnSpPr>
          <p:cNvPr id="29" name="Straight Connector 13">
            <a:extLst>
              <a:ext uri="{FF2B5EF4-FFF2-40B4-BE49-F238E27FC236}">
                <a16:creationId xmlns:a16="http://schemas.microsoft.com/office/drawing/2014/main" id="{785302ED-5E3E-9EBA-C27F-E1BB72D270FC}"/>
              </a:ext>
            </a:extLst>
          </p:cNvPr>
          <p:cNvCxnSpPr>
            <a:cxnSpLocks/>
          </p:cNvCxnSpPr>
          <p:nvPr/>
        </p:nvCxnSpPr>
        <p:spPr>
          <a:xfrm flipV="1">
            <a:off x="7768731" y="2755453"/>
            <a:ext cx="651700" cy="1956247"/>
          </a:xfrm>
          <a:prstGeom prst="line">
            <a:avLst/>
          </a:prstGeom>
          <a:ln>
            <a:solidFill>
              <a:srgbClr val="3A3A3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3">
            <a:extLst>
              <a:ext uri="{FF2B5EF4-FFF2-40B4-BE49-F238E27FC236}">
                <a16:creationId xmlns:a16="http://schemas.microsoft.com/office/drawing/2014/main" id="{B61BCD22-3188-F8D7-8430-261B0FE264D1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808374" y="4999151"/>
            <a:ext cx="598006" cy="495697"/>
          </a:xfrm>
          <a:prstGeom prst="line">
            <a:avLst/>
          </a:prstGeom>
          <a:ln>
            <a:solidFill>
              <a:srgbClr val="3A3A3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36">
            <a:extLst>
              <a:ext uri="{FF2B5EF4-FFF2-40B4-BE49-F238E27FC236}">
                <a16:creationId xmlns:a16="http://schemas.microsoft.com/office/drawing/2014/main" id="{378226F0-1EE1-517B-F0A2-2762472B7A5E}"/>
              </a:ext>
            </a:extLst>
          </p:cNvPr>
          <p:cNvSpPr txBox="1">
            <a:spLocks/>
          </p:cNvSpPr>
          <p:nvPr/>
        </p:nvSpPr>
        <p:spPr>
          <a:xfrm>
            <a:off x="8610600" y="1379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B9BCA1-DEDB-4768-B0C2-9E03C02986FE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421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>
          <a:extLst>
            <a:ext uri="{FF2B5EF4-FFF2-40B4-BE49-F238E27FC236}">
              <a16:creationId xmlns:a16="http://schemas.microsoft.com/office/drawing/2014/main" id="{23FACA79-6861-DEA0-F557-4A8D35813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lowchart: Manual Input 7">
            <a:extLst>
              <a:ext uri="{FF2B5EF4-FFF2-40B4-BE49-F238E27FC236}">
                <a16:creationId xmlns:a16="http://schemas.microsoft.com/office/drawing/2014/main" id="{E51A25EF-AFAD-628F-3BA3-EC9AE45D59A8}"/>
              </a:ext>
            </a:extLst>
          </p:cNvPr>
          <p:cNvSpPr/>
          <p:nvPr/>
        </p:nvSpPr>
        <p:spPr>
          <a:xfrm rot="5400000" flipH="1" flipV="1">
            <a:off x="1285656" y="-126929"/>
            <a:ext cx="654034" cy="154894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FF5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2" name="Table 47">
            <a:extLst>
              <a:ext uri="{FF2B5EF4-FFF2-40B4-BE49-F238E27FC236}">
                <a16:creationId xmlns:a16="http://schemas.microsoft.com/office/drawing/2014/main" id="{61FF163C-3037-52E4-91BD-FE88FBF52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327316"/>
              </p:ext>
            </p:extLst>
          </p:nvPr>
        </p:nvGraphicFramePr>
        <p:xfrm>
          <a:off x="7558165" y="3261545"/>
          <a:ext cx="4149090" cy="11230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3030">
                  <a:extLst>
                    <a:ext uri="{9D8B030D-6E8A-4147-A177-3AD203B41FA5}">
                      <a16:colId xmlns:a16="http://schemas.microsoft.com/office/drawing/2014/main" val="1064767228"/>
                    </a:ext>
                  </a:extLst>
                </a:gridCol>
                <a:gridCol w="1383030">
                  <a:extLst>
                    <a:ext uri="{9D8B030D-6E8A-4147-A177-3AD203B41FA5}">
                      <a16:colId xmlns:a16="http://schemas.microsoft.com/office/drawing/2014/main" val="1671774837"/>
                    </a:ext>
                  </a:extLst>
                </a:gridCol>
                <a:gridCol w="1383030">
                  <a:extLst>
                    <a:ext uri="{9D8B030D-6E8A-4147-A177-3AD203B41FA5}">
                      <a16:colId xmlns:a16="http://schemas.microsoft.com/office/drawing/2014/main" val="1042921663"/>
                    </a:ext>
                  </a:extLst>
                </a:gridCol>
              </a:tblGrid>
              <a:tr h="2688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chivo Black" panose="020B0604020202020204"/>
                        </a:rPr>
                        <a:t>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chivo Black" panose="020B0604020202020204"/>
                        </a:rPr>
                        <a:t>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chivo Black" panose="020B0604020202020204"/>
                        </a:rPr>
                        <a:t>Domain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711411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CUB-100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100-100</a:t>
                      </a: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General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Object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672463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latin typeface="Archivo Black" panose="020B0604020202020204"/>
                        </a:rPr>
                        <a:t>Oxford-IIIT Pet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19-18</a:t>
                      </a: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chivo Black" panose="020B0604020202020204"/>
                        </a:rPr>
                        <a:t>Dog &amp; Cat 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24807"/>
                  </a:ext>
                </a:extLst>
              </a:tr>
            </a:tbl>
          </a:graphicData>
        </a:graphic>
      </p:graphicFrame>
      <p:graphicFrame>
        <p:nvGraphicFramePr>
          <p:cNvPr id="19" name="Table 47">
            <a:extLst>
              <a:ext uri="{FF2B5EF4-FFF2-40B4-BE49-F238E27FC236}">
                <a16:creationId xmlns:a16="http://schemas.microsoft.com/office/drawing/2014/main" id="{98C2A6A4-50BE-5128-0CA9-0109C2904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580557"/>
              </p:ext>
            </p:extLst>
          </p:nvPr>
        </p:nvGraphicFramePr>
        <p:xfrm>
          <a:off x="8000513" y="4700415"/>
          <a:ext cx="3264394" cy="18897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255640">
                  <a:extLst>
                    <a:ext uri="{9D8B030D-6E8A-4147-A177-3AD203B41FA5}">
                      <a16:colId xmlns:a16="http://schemas.microsoft.com/office/drawing/2014/main" val="1064767228"/>
                    </a:ext>
                  </a:extLst>
                </a:gridCol>
                <a:gridCol w="2008754">
                  <a:extLst>
                    <a:ext uri="{9D8B030D-6E8A-4147-A177-3AD203B41FA5}">
                      <a16:colId xmlns:a16="http://schemas.microsoft.com/office/drawing/2014/main" val="1671774837"/>
                    </a:ext>
                  </a:extLst>
                </a:gridCol>
              </a:tblGrid>
              <a:tr h="1677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chivo Black" panose="020B0604020202020204"/>
                        </a:rPr>
                        <a:t>Settings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chivo Black" panose="020B0604020202020204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711411"/>
                  </a:ext>
                </a:extLst>
              </a:tr>
              <a:tr h="167768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LLM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GPT-3.5-Turbo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8672463"/>
                  </a:ext>
                </a:extLst>
              </a:tr>
              <a:tr h="167768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CLIP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ViT-16/B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303603"/>
                  </a:ext>
                </a:extLst>
              </a:tr>
              <a:tr h="265336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err="1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No</a:t>
                      </a:r>
                      <a:r>
                        <a:rPr lang="de-DE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. Labels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50,100,300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257650"/>
                  </a:ext>
                </a:extLst>
              </a:tr>
              <a:tr h="201322">
                <a:tc>
                  <a:txBody>
                    <a:bodyPr/>
                    <a:lstStyle/>
                    <a:p>
                      <a:pPr algn="ctr"/>
                      <a:r>
                        <a:rPr lang="el-GR" sz="1800" b="1" u="none" strike="noStrike" kern="1200" baseline="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β</a:t>
                      </a:r>
                      <a:r>
                        <a:rPr lang="de-DE" sz="1800" b="1" u="none" strike="noStrike" kern="1200" baseline="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 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0.25 (default)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3268816"/>
                  </a:ext>
                </a:extLst>
              </a:tr>
              <a:tr h="265336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Method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EOE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237457"/>
                  </a:ext>
                </a:extLst>
              </a:tr>
            </a:tbl>
          </a:graphicData>
        </a:graphic>
      </p:graphicFrame>
      <p:sp>
        <p:nvSpPr>
          <p:cNvPr id="22" name="TextBox 2">
            <a:extLst>
              <a:ext uri="{FF2B5EF4-FFF2-40B4-BE49-F238E27FC236}">
                <a16:creationId xmlns:a16="http://schemas.microsoft.com/office/drawing/2014/main" id="{EC099E2B-40F9-3D92-CB28-69B8D7587B09}"/>
              </a:ext>
            </a:extLst>
          </p:cNvPr>
          <p:cNvSpPr txBox="1"/>
          <p:nvPr/>
        </p:nvSpPr>
        <p:spPr>
          <a:xfrm>
            <a:off x="2494290" y="427737"/>
            <a:ext cx="649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Additional Experiment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97EAA5F-508E-98BC-F506-C78677F71644}"/>
              </a:ext>
            </a:extLst>
          </p:cNvPr>
          <p:cNvSpPr/>
          <p:nvPr/>
        </p:nvSpPr>
        <p:spPr>
          <a:xfrm>
            <a:off x="2828589" y="1361599"/>
            <a:ext cx="4149090" cy="83423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600" b="1" dirty="0">
              <a:latin typeface="Archivo Black" panose="020B0604020202020204"/>
            </a:endParaRPr>
          </a:p>
          <a:p>
            <a:pPr algn="ctr"/>
            <a:r>
              <a:rPr lang="en-US" sz="1600" b="1" dirty="0">
                <a:latin typeface="Archivo Black" panose="020B0604020202020204"/>
              </a:rPr>
              <a:t>1. Envision OOD labels using LLM  </a:t>
            </a:r>
          </a:p>
        </p:txBody>
      </p:sp>
      <p:sp>
        <p:nvSpPr>
          <p:cNvPr id="21" name="Rectangle: Rounded Corners 1">
            <a:extLst>
              <a:ext uri="{FF2B5EF4-FFF2-40B4-BE49-F238E27FC236}">
                <a16:creationId xmlns:a16="http://schemas.microsoft.com/office/drawing/2014/main" id="{E2A7EE4A-5892-9992-0B02-F4B6DA6D95FE}"/>
              </a:ext>
            </a:extLst>
          </p:cNvPr>
          <p:cNvSpPr/>
          <p:nvPr/>
        </p:nvSpPr>
        <p:spPr>
          <a:xfrm>
            <a:off x="2828589" y="2726528"/>
            <a:ext cx="4149090" cy="86816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600" b="1" dirty="0">
              <a:latin typeface="Archivo Black" panose="020B0604020202020204"/>
            </a:endParaRPr>
          </a:p>
          <a:p>
            <a:pPr algn="ctr"/>
            <a:r>
              <a:rPr lang="en-US" sz="1600" b="1" dirty="0">
                <a:latin typeface="Archivo Black" panose="020B0604020202020204"/>
              </a:rPr>
              <a:t>2. For each generated label, fetch synonym</a:t>
            </a:r>
          </a:p>
        </p:txBody>
      </p:sp>
      <p:sp>
        <p:nvSpPr>
          <p:cNvPr id="23" name="Rectangle: Rounded Corners 1">
            <a:extLst>
              <a:ext uri="{FF2B5EF4-FFF2-40B4-BE49-F238E27FC236}">
                <a16:creationId xmlns:a16="http://schemas.microsoft.com/office/drawing/2014/main" id="{690B5074-7518-E667-549C-6E8E66B7D60F}"/>
              </a:ext>
            </a:extLst>
          </p:cNvPr>
          <p:cNvSpPr/>
          <p:nvPr/>
        </p:nvSpPr>
        <p:spPr>
          <a:xfrm>
            <a:off x="2828589" y="4256369"/>
            <a:ext cx="4149090" cy="86942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600" b="1" dirty="0">
              <a:latin typeface="Archivo Black" panose="020B0604020202020204"/>
            </a:endParaRPr>
          </a:p>
          <a:p>
            <a:pPr algn="ctr"/>
            <a:r>
              <a:rPr lang="en-US" sz="1600" b="1" dirty="0">
                <a:latin typeface="Archivo Black" panose="020B0604020202020204"/>
              </a:rPr>
              <a:t> 3. Filter and remove duplicate</a:t>
            </a:r>
          </a:p>
        </p:txBody>
      </p:sp>
      <p:sp>
        <p:nvSpPr>
          <p:cNvPr id="24" name="Rectangle: Rounded Corners 1">
            <a:extLst>
              <a:ext uri="{FF2B5EF4-FFF2-40B4-BE49-F238E27FC236}">
                <a16:creationId xmlns:a16="http://schemas.microsoft.com/office/drawing/2014/main" id="{02366C09-5DDC-897B-F748-FA479062CC03}"/>
              </a:ext>
            </a:extLst>
          </p:cNvPr>
          <p:cNvSpPr/>
          <p:nvPr/>
        </p:nvSpPr>
        <p:spPr>
          <a:xfrm>
            <a:off x="2828589" y="5656484"/>
            <a:ext cx="4149090" cy="86942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600" b="1" dirty="0">
              <a:latin typeface="Archivo Black" panose="020B0604020202020204"/>
            </a:endParaRPr>
          </a:p>
          <a:p>
            <a:pPr algn="ctr"/>
            <a:r>
              <a:rPr lang="en-US" sz="1600" b="1" dirty="0">
                <a:latin typeface="Archivo Black" panose="020B0604020202020204"/>
              </a:rPr>
              <a:t>4. Final OOD list: original + synonyms</a:t>
            </a:r>
          </a:p>
        </p:txBody>
      </p:sp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E48D46FE-7A45-27CF-5CA1-AB94FC1ED258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4903134" y="3594697"/>
            <a:ext cx="0" cy="661672"/>
          </a:xfrm>
          <a:prstGeom prst="line">
            <a:avLst/>
          </a:prstGeom>
          <a:ln>
            <a:solidFill>
              <a:srgbClr val="3A3A3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3">
            <a:extLst>
              <a:ext uri="{FF2B5EF4-FFF2-40B4-BE49-F238E27FC236}">
                <a16:creationId xmlns:a16="http://schemas.microsoft.com/office/drawing/2014/main" id="{10F4374C-45BB-B196-DC4E-778E3B393B37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4903134" y="5125794"/>
            <a:ext cx="0" cy="530690"/>
          </a:xfrm>
          <a:prstGeom prst="line">
            <a:avLst/>
          </a:prstGeom>
          <a:ln>
            <a:solidFill>
              <a:srgbClr val="3A3A3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fik 40" descr="Ein Bild, das Katze, Säugetier, Hauskatze, Kleine bis mittelgroße Katzen enthält.&#10;&#10;KI-generierte Inhalte können fehlerhaft sein.">
            <a:extLst>
              <a:ext uri="{FF2B5EF4-FFF2-40B4-BE49-F238E27FC236}">
                <a16:creationId xmlns:a16="http://schemas.microsoft.com/office/drawing/2014/main" id="{EC05C0E5-4F56-4253-8982-BCBDF13B8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353" y="5254374"/>
            <a:ext cx="1075554" cy="1061348"/>
          </a:xfrm>
          <a:prstGeom prst="rect">
            <a:avLst/>
          </a:prstGeom>
        </p:spPr>
      </p:pic>
      <p:cxnSp>
        <p:nvCxnSpPr>
          <p:cNvPr id="44" name="Straight Connector 13">
            <a:extLst>
              <a:ext uri="{FF2B5EF4-FFF2-40B4-BE49-F238E27FC236}">
                <a16:creationId xmlns:a16="http://schemas.microsoft.com/office/drawing/2014/main" id="{C4DD1B16-BAB7-3A84-8F46-80E15A522E5D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2248102" y="2436409"/>
            <a:ext cx="2655030" cy="1255"/>
          </a:xfrm>
          <a:prstGeom prst="line">
            <a:avLst/>
          </a:prstGeom>
          <a:ln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Rectangle: Rounded Corners 1">
            <a:extLst>
              <a:ext uri="{FF2B5EF4-FFF2-40B4-BE49-F238E27FC236}">
                <a16:creationId xmlns:a16="http://schemas.microsoft.com/office/drawing/2014/main" id="{AD64D58F-2AB4-275B-24C9-C750E40F84FD}"/>
              </a:ext>
            </a:extLst>
          </p:cNvPr>
          <p:cNvSpPr/>
          <p:nvPr/>
        </p:nvSpPr>
        <p:spPr>
          <a:xfrm>
            <a:off x="276300" y="1760860"/>
            <a:ext cx="1971802" cy="135360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chivo Black" panose="020B0604020202020204"/>
              </a:rPr>
              <a:t>Generated OOD:</a:t>
            </a:r>
          </a:p>
          <a:p>
            <a:pPr marL="285750" indent="-285750">
              <a:buFontTx/>
              <a:buChar char="-"/>
            </a:pPr>
            <a:r>
              <a:rPr lang="de-DE" sz="1400" dirty="0" err="1">
                <a:latin typeface="Archivo Black" panose="020B0604020202020204"/>
              </a:rPr>
              <a:t>Schapendoes</a:t>
            </a:r>
            <a:endParaRPr lang="de-DE" sz="1400" dirty="0">
              <a:latin typeface="Archivo Black" panose="020B0604020202020204"/>
            </a:endParaRPr>
          </a:p>
          <a:p>
            <a:pPr marL="285750" indent="-285750">
              <a:buFontTx/>
              <a:buChar char="-"/>
            </a:pPr>
            <a:r>
              <a:rPr lang="de-DE" sz="1400" dirty="0" err="1">
                <a:latin typeface="Archivo Black" panose="020B0604020202020204"/>
              </a:rPr>
              <a:t>Saluki</a:t>
            </a:r>
            <a:endParaRPr lang="de-DE" sz="1400" dirty="0">
              <a:latin typeface="Archivo Black" panose="020B0604020202020204"/>
            </a:endParaRPr>
          </a:p>
          <a:p>
            <a:pPr marL="285750" indent="-285750">
              <a:buFontTx/>
              <a:buChar char="-"/>
            </a:pPr>
            <a:r>
              <a:rPr lang="de-DE" sz="1400" dirty="0" err="1">
                <a:latin typeface="Archivo Black" panose="020B0604020202020204"/>
              </a:rPr>
              <a:t>Borzoi</a:t>
            </a:r>
            <a:endParaRPr lang="de-DE" sz="1400" dirty="0">
              <a:latin typeface="Archivo Black" panose="020B0604020202020204"/>
            </a:endParaRPr>
          </a:p>
          <a:p>
            <a:pPr marL="285750" indent="-285750">
              <a:buFontTx/>
              <a:buChar char="-"/>
            </a:pPr>
            <a:r>
              <a:rPr lang="de-DE" sz="1400" dirty="0">
                <a:solidFill>
                  <a:srgbClr val="FF0000"/>
                </a:solidFill>
                <a:latin typeface="Archivo Black" panose="020B0604020202020204"/>
              </a:rPr>
              <a:t>Somali</a:t>
            </a:r>
            <a:endParaRPr lang="en-US" sz="1400" dirty="0">
              <a:solidFill>
                <a:srgbClr val="FF0000"/>
              </a:solidFill>
              <a:latin typeface="Archivo Black" panose="020B0604020202020204"/>
            </a:endParaRPr>
          </a:p>
          <a:p>
            <a:pPr algn="ctr"/>
            <a:endParaRPr lang="en-US" sz="1400" b="1" dirty="0">
              <a:latin typeface="Archivo Black" panose="020B0604020202020204"/>
            </a:endParaRPr>
          </a:p>
        </p:txBody>
      </p:sp>
      <p:cxnSp>
        <p:nvCxnSpPr>
          <p:cNvPr id="54" name="Straight Connector 13">
            <a:extLst>
              <a:ext uri="{FF2B5EF4-FFF2-40B4-BE49-F238E27FC236}">
                <a16:creationId xmlns:a16="http://schemas.microsoft.com/office/drawing/2014/main" id="{E8D53BC2-9B4E-A464-F86D-0869F657C5D1}"/>
              </a:ext>
            </a:extLst>
          </p:cNvPr>
          <p:cNvCxnSpPr>
            <a:cxnSpLocks/>
          </p:cNvCxnSpPr>
          <p:nvPr/>
        </p:nvCxnSpPr>
        <p:spPr>
          <a:xfrm flipH="1">
            <a:off x="2248102" y="3900766"/>
            <a:ext cx="2655031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9" name="Rectangle: Rounded Corners 1">
            <a:extLst>
              <a:ext uri="{FF2B5EF4-FFF2-40B4-BE49-F238E27FC236}">
                <a16:creationId xmlns:a16="http://schemas.microsoft.com/office/drawing/2014/main" id="{2F27A118-83AD-415D-22C4-BAFCFD987F02}"/>
              </a:ext>
            </a:extLst>
          </p:cNvPr>
          <p:cNvSpPr/>
          <p:nvPr/>
        </p:nvSpPr>
        <p:spPr>
          <a:xfrm>
            <a:off x="276300" y="3346807"/>
            <a:ext cx="1971802" cy="135360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chivo Black" panose="020B0604020202020204"/>
              </a:rPr>
              <a:t>Synonym OOD:</a:t>
            </a:r>
          </a:p>
          <a:p>
            <a:pPr marL="285750" indent="-285750">
              <a:buFontTx/>
              <a:buChar char="-"/>
            </a:pPr>
            <a:r>
              <a:rPr lang="de-DE" sz="1400" dirty="0" err="1">
                <a:latin typeface="Archivo Black" panose="020B0604020202020204"/>
              </a:rPr>
              <a:t>dutch</a:t>
            </a:r>
            <a:r>
              <a:rPr lang="de-DE" sz="1400" dirty="0">
                <a:latin typeface="Archivo Black" panose="020B0604020202020204"/>
              </a:rPr>
              <a:t> </a:t>
            </a:r>
            <a:r>
              <a:rPr lang="de-DE" sz="1400" dirty="0" err="1">
                <a:latin typeface="Archivo Black" panose="020B0604020202020204"/>
              </a:rPr>
              <a:t>sheepdog</a:t>
            </a:r>
            <a:endParaRPr lang="de-DE" sz="1400" dirty="0">
              <a:latin typeface="Archivo Black" panose="020B0604020202020204"/>
            </a:endParaRPr>
          </a:p>
          <a:p>
            <a:pPr marL="285750" indent="-285750">
              <a:buFontTx/>
              <a:buChar char="-"/>
            </a:pPr>
            <a:r>
              <a:rPr lang="de-DE" sz="1400" dirty="0" err="1">
                <a:latin typeface="Archivo Black" panose="020B0604020202020204"/>
              </a:rPr>
              <a:t>persian</a:t>
            </a:r>
            <a:r>
              <a:rPr lang="de-DE" sz="1400" dirty="0">
                <a:latin typeface="Archivo Black" panose="020B0604020202020204"/>
              </a:rPr>
              <a:t> </a:t>
            </a:r>
            <a:r>
              <a:rPr lang="de-DE" sz="1400" dirty="0" err="1">
                <a:latin typeface="Archivo Black" panose="020B0604020202020204"/>
              </a:rPr>
              <a:t>greyhound</a:t>
            </a:r>
            <a:endParaRPr lang="de-DE" sz="1400" dirty="0">
              <a:latin typeface="Archivo Black" panose="020B0604020202020204"/>
            </a:endParaRPr>
          </a:p>
          <a:p>
            <a:pPr marL="285750" indent="-285750">
              <a:buFontTx/>
              <a:buChar char="-"/>
            </a:pPr>
            <a:r>
              <a:rPr lang="de-DE" sz="1400" dirty="0" err="1">
                <a:latin typeface="Archivo Black" panose="020B0604020202020204"/>
              </a:rPr>
              <a:t>russian</a:t>
            </a:r>
            <a:r>
              <a:rPr lang="de-DE" sz="1400" dirty="0">
                <a:latin typeface="Archivo Black" panose="020B0604020202020204"/>
              </a:rPr>
              <a:t> </a:t>
            </a:r>
            <a:r>
              <a:rPr lang="de-DE" sz="1400" dirty="0" err="1">
                <a:latin typeface="Archivo Black" panose="020B0604020202020204"/>
              </a:rPr>
              <a:t>wolfhound</a:t>
            </a:r>
            <a:endParaRPr lang="de-DE" sz="1400" dirty="0">
              <a:latin typeface="Archivo Black" panose="020B0604020202020204"/>
            </a:endParaRPr>
          </a:p>
          <a:p>
            <a:pPr marL="285750" indent="-285750">
              <a:buFontTx/>
              <a:buChar char="-"/>
            </a:pPr>
            <a:r>
              <a:rPr lang="de-DE" sz="1400" dirty="0" err="1">
                <a:solidFill>
                  <a:srgbClr val="00B050"/>
                </a:solidFill>
                <a:latin typeface="Archivo Black" panose="020B0604020202020204"/>
              </a:rPr>
              <a:t>somali</a:t>
            </a:r>
            <a:r>
              <a:rPr lang="de-DE" sz="1400" dirty="0">
                <a:solidFill>
                  <a:srgbClr val="00B050"/>
                </a:solidFill>
                <a:latin typeface="Archivo Black" panose="020B0604020202020204"/>
              </a:rPr>
              <a:t> </a:t>
            </a:r>
            <a:r>
              <a:rPr lang="de-DE" sz="1400" dirty="0" err="1">
                <a:solidFill>
                  <a:srgbClr val="00B050"/>
                </a:solidFill>
                <a:latin typeface="Archivo Black" panose="020B0604020202020204"/>
              </a:rPr>
              <a:t>cat</a:t>
            </a:r>
            <a:endParaRPr lang="en-US" sz="1400" dirty="0">
              <a:solidFill>
                <a:srgbClr val="00B050"/>
              </a:solidFill>
              <a:latin typeface="Archivo Black" panose="020B0604020202020204"/>
            </a:endParaRPr>
          </a:p>
          <a:p>
            <a:pPr algn="ctr"/>
            <a:endParaRPr lang="en-US" sz="1400" b="1" dirty="0">
              <a:latin typeface="Archivo Black" panose="020B0604020202020204"/>
            </a:endParaRPr>
          </a:p>
        </p:txBody>
      </p:sp>
      <p:sp>
        <p:nvSpPr>
          <p:cNvPr id="62" name="Rectangle: Rounded Corners 1">
            <a:extLst>
              <a:ext uri="{FF2B5EF4-FFF2-40B4-BE49-F238E27FC236}">
                <a16:creationId xmlns:a16="http://schemas.microsoft.com/office/drawing/2014/main" id="{324B8760-29A1-3737-3E7E-96347B55CCD3}"/>
              </a:ext>
            </a:extLst>
          </p:cNvPr>
          <p:cNvSpPr/>
          <p:nvPr/>
        </p:nvSpPr>
        <p:spPr>
          <a:xfrm>
            <a:off x="7865816" y="1285662"/>
            <a:ext cx="3540120" cy="166003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ts val="1425"/>
              </a:lnSpc>
              <a:buNone/>
            </a:pPr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</a:rPr>
              <a:t>"You are a fine-grained classification assistant. </a:t>
            </a:r>
          </a:p>
          <a:p>
            <a:pPr>
              <a:lnSpc>
                <a:spcPts val="1425"/>
              </a:lnSpc>
              <a:buNone/>
            </a:pPr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</a:rPr>
              <a:t>When given a 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</a:rPr>
              <a:t>[class-type]</a:t>
            </a:r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</a:rPr>
              <a:t> species name, reply with exactly one known synonym or scientific name or name in other language.</a:t>
            </a:r>
          </a:p>
          <a:p>
            <a:pPr>
              <a:lnSpc>
                <a:spcPts val="1425"/>
              </a:lnSpc>
              <a:buNone/>
            </a:pPr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</a:rPr>
              <a:t>If no widely used alternative exists, reply with the original label and do not return none. Only return the name. Do not include explanations, punctuation, or prefixes..."</a:t>
            </a:r>
          </a:p>
          <a:p>
            <a:pPr algn="ctr"/>
            <a:endParaRPr lang="en-US" sz="800" b="1" dirty="0">
              <a:solidFill>
                <a:schemeClr val="tx1"/>
              </a:solidFill>
              <a:latin typeface="Archivo Black" panose="020B0604020202020204"/>
            </a:endParaRPr>
          </a:p>
        </p:txBody>
      </p:sp>
      <p:pic>
        <p:nvPicPr>
          <p:cNvPr id="43" name="Grafik 42" descr="Ein Bild, das Menschliches Gesicht, Person, draußen, Turban enthält.&#10;&#10;KI-generierte Inhalte können fehlerhaft sein.">
            <a:extLst>
              <a:ext uri="{FF2B5EF4-FFF2-40B4-BE49-F238E27FC236}">
                <a16:creationId xmlns:a16="http://schemas.microsoft.com/office/drawing/2014/main" id="{E6745769-33AA-711D-1DAC-B933928EC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9" y="5254374"/>
            <a:ext cx="1061348" cy="1061348"/>
          </a:xfrm>
          <a:prstGeom prst="rect">
            <a:avLst/>
          </a:prstGeom>
        </p:spPr>
      </p:pic>
      <p:cxnSp>
        <p:nvCxnSpPr>
          <p:cNvPr id="65" name="Straight Connector 13">
            <a:extLst>
              <a:ext uri="{FF2B5EF4-FFF2-40B4-BE49-F238E27FC236}">
                <a16:creationId xmlns:a16="http://schemas.microsoft.com/office/drawing/2014/main" id="{BD2954D5-C369-38E5-BA0D-EA155AA02F57}"/>
              </a:ext>
            </a:extLst>
          </p:cNvPr>
          <p:cNvCxnSpPr>
            <a:cxnSpLocks/>
            <a:stCxn id="21" idx="3"/>
            <a:endCxn id="62" idx="1"/>
          </p:cNvCxnSpPr>
          <p:nvPr/>
        </p:nvCxnSpPr>
        <p:spPr>
          <a:xfrm flipV="1">
            <a:off x="6977679" y="2115679"/>
            <a:ext cx="888137" cy="1044934"/>
          </a:xfrm>
          <a:prstGeom prst="line">
            <a:avLst/>
          </a:prstGeom>
          <a:ln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D09E9B3F-3B98-85CE-58AE-1AD4AC681B79}"/>
              </a:ext>
            </a:extLst>
          </p:cNvPr>
          <p:cNvCxnSpPr>
            <a:cxnSpLocks/>
            <a:stCxn id="2" idx="2"/>
            <a:endCxn id="21" idx="0"/>
          </p:cNvCxnSpPr>
          <p:nvPr/>
        </p:nvCxnSpPr>
        <p:spPr>
          <a:xfrm>
            <a:off x="4903134" y="2195838"/>
            <a:ext cx="0" cy="530690"/>
          </a:xfrm>
          <a:prstGeom prst="line">
            <a:avLst/>
          </a:prstGeom>
          <a:ln>
            <a:solidFill>
              <a:srgbClr val="3A3A3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6">
            <a:extLst>
              <a:ext uri="{FF2B5EF4-FFF2-40B4-BE49-F238E27FC236}">
                <a16:creationId xmlns:a16="http://schemas.microsoft.com/office/drawing/2014/main" id="{807502C5-D231-9D27-8ABD-AC53310EE871}"/>
              </a:ext>
            </a:extLst>
          </p:cNvPr>
          <p:cNvSpPr txBox="1">
            <a:spLocks/>
          </p:cNvSpPr>
          <p:nvPr/>
        </p:nvSpPr>
        <p:spPr>
          <a:xfrm>
            <a:off x="8610600" y="1379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B9BCA1-DEDB-4768-B0C2-9E03C02986FE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6CBFF95C-E05C-74B6-81C5-42A6FA7387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0872" y="6590175"/>
            <a:ext cx="2123418" cy="196238"/>
          </a:xfrm>
        </p:spPr>
        <p:txBody>
          <a:bodyPr/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chivo Black" panose="020B0604020202020204"/>
              </a:rPr>
              <a:t>*Picture generated using Stable Diffusion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438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23" grpId="0" animBg="1"/>
      <p:bldP spid="24" grpId="0" animBg="1"/>
      <p:bldP spid="48" grpId="0" animBg="1"/>
      <p:bldP spid="59" grpId="0" animBg="1"/>
      <p:bldP spid="62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>
          <a:extLst>
            <a:ext uri="{FF2B5EF4-FFF2-40B4-BE49-F238E27FC236}">
              <a16:creationId xmlns:a16="http://schemas.microsoft.com/office/drawing/2014/main" id="{D1B0AC44-FE4D-17BB-841E-3B3BBB8F4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lowchart: Manual Input 7">
            <a:extLst>
              <a:ext uri="{FF2B5EF4-FFF2-40B4-BE49-F238E27FC236}">
                <a16:creationId xmlns:a16="http://schemas.microsoft.com/office/drawing/2014/main" id="{B29C7C3C-D64E-BD25-0559-7DDDD506C91D}"/>
              </a:ext>
            </a:extLst>
          </p:cNvPr>
          <p:cNvSpPr/>
          <p:nvPr/>
        </p:nvSpPr>
        <p:spPr>
          <a:xfrm rot="5400000" flipH="1" flipV="1">
            <a:off x="1285656" y="-126929"/>
            <a:ext cx="654034" cy="154894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FF5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2">
            <a:extLst>
              <a:ext uri="{FF2B5EF4-FFF2-40B4-BE49-F238E27FC236}">
                <a16:creationId xmlns:a16="http://schemas.microsoft.com/office/drawing/2014/main" id="{7949156B-96A6-BAA9-F7BA-B0218B983C35}"/>
              </a:ext>
            </a:extLst>
          </p:cNvPr>
          <p:cNvSpPr txBox="1"/>
          <p:nvPr/>
        </p:nvSpPr>
        <p:spPr>
          <a:xfrm>
            <a:off x="2494290" y="427737"/>
            <a:ext cx="5094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Results-Experiment</a:t>
            </a:r>
          </a:p>
        </p:txBody>
      </p:sp>
      <p:graphicFrame>
        <p:nvGraphicFramePr>
          <p:cNvPr id="8" name="Table 47">
            <a:extLst>
              <a:ext uri="{FF2B5EF4-FFF2-40B4-BE49-F238E27FC236}">
                <a16:creationId xmlns:a16="http://schemas.microsoft.com/office/drawing/2014/main" id="{1CF15338-F175-A363-7E48-E21BE3757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307423"/>
              </p:ext>
            </p:extLst>
          </p:nvPr>
        </p:nvGraphicFramePr>
        <p:xfrm>
          <a:off x="367198" y="1867115"/>
          <a:ext cx="6630366" cy="37636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05061">
                  <a:extLst>
                    <a:ext uri="{9D8B030D-6E8A-4147-A177-3AD203B41FA5}">
                      <a16:colId xmlns:a16="http://schemas.microsoft.com/office/drawing/2014/main" val="1064767228"/>
                    </a:ext>
                  </a:extLst>
                </a:gridCol>
                <a:gridCol w="1105061">
                  <a:extLst>
                    <a:ext uri="{9D8B030D-6E8A-4147-A177-3AD203B41FA5}">
                      <a16:colId xmlns:a16="http://schemas.microsoft.com/office/drawing/2014/main" val="1671774837"/>
                    </a:ext>
                  </a:extLst>
                </a:gridCol>
                <a:gridCol w="1105061">
                  <a:extLst>
                    <a:ext uri="{9D8B030D-6E8A-4147-A177-3AD203B41FA5}">
                      <a16:colId xmlns:a16="http://schemas.microsoft.com/office/drawing/2014/main" val="3988191210"/>
                    </a:ext>
                  </a:extLst>
                </a:gridCol>
                <a:gridCol w="1105061">
                  <a:extLst>
                    <a:ext uri="{9D8B030D-6E8A-4147-A177-3AD203B41FA5}">
                      <a16:colId xmlns:a16="http://schemas.microsoft.com/office/drawing/2014/main" val="1093859073"/>
                    </a:ext>
                  </a:extLst>
                </a:gridCol>
                <a:gridCol w="1105061">
                  <a:extLst>
                    <a:ext uri="{9D8B030D-6E8A-4147-A177-3AD203B41FA5}">
                      <a16:colId xmlns:a16="http://schemas.microsoft.com/office/drawing/2014/main" val="3425636740"/>
                    </a:ext>
                  </a:extLst>
                </a:gridCol>
                <a:gridCol w="1105061">
                  <a:extLst>
                    <a:ext uri="{9D8B030D-6E8A-4147-A177-3AD203B41FA5}">
                      <a16:colId xmlns:a16="http://schemas.microsoft.com/office/drawing/2014/main" val="3456325931"/>
                    </a:ext>
                  </a:extLst>
                </a:gridCol>
              </a:tblGrid>
              <a:tr h="44194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ID Dataset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Envisioned Label Number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Without Synonym OOD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With Synonym OOD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711411"/>
                  </a:ext>
                </a:extLst>
              </a:tr>
              <a:tr h="59916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FPR95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AUROC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FPR95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AUROC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4456791"/>
                  </a:ext>
                </a:extLst>
              </a:tr>
              <a:tr h="467991">
                <a:tc rowSpan="3"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latin typeface="Archivo Black" panose="020B0604020202020204"/>
                        </a:rPr>
                        <a:t>CUB-100</a:t>
                      </a:r>
                      <a:endParaRPr sz="1400" b="1" dirty="0"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50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83.72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67.50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DE75"/>
                          </a:highlight>
                          <a:latin typeface="Archivo Black" panose="020B0604020202020204"/>
                        </a:rPr>
                        <a:t>77.75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72.96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672463"/>
                  </a:ext>
                </a:extLst>
              </a:tr>
              <a:tr h="467991">
                <a:tc v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100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77.99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72.21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DE75"/>
                          </a:highlight>
                          <a:latin typeface="Archivo Black" panose="020B0604020202020204"/>
                        </a:rPr>
                        <a:t>77.10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73.32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303603"/>
                  </a:ext>
                </a:extLst>
              </a:tr>
              <a:tr h="467991">
                <a:tc v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300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79.68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71.63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DE75"/>
                          </a:highlight>
                          <a:latin typeface="Archivo Black" panose="020B0604020202020204"/>
                          <a:ea typeface="+mn-ea"/>
                          <a:cs typeface="+mn-cs"/>
                        </a:rPr>
                        <a:t>76.75</a:t>
                      </a:r>
                      <a:endParaRPr lang="en-US" sz="1400" dirty="0">
                        <a:solidFill>
                          <a:schemeClr val="tx1"/>
                        </a:solidFill>
                        <a:highlight>
                          <a:srgbClr val="FFDE75"/>
                        </a:highlight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73.45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199597"/>
                  </a:ext>
                </a:extLst>
              </a:tr>
              <a:tr h="439526">
                <a:tc rowSpan="3"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latin typeface="Archivo Black" panose="020B0604020202020204"/>
                        </a:rPr>
                        <a:t>PET-19</a:t>
                      </a:r>
                      <a:endParaRPr sz="1400" b="1" dirty="0"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50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67.88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86.52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75.58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82.40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365033"/>
                  </a:ext>
                </a:extLst>
              </a:tr>
              <a:tr h="439526">
                <a:tc v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100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66.19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87.51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DE75"/>
                          </a:highlight>
                          <a:latin typeface="Archivo Black" panose="020B0604020202020204"/>
                          <a:ea typeface="+mn-ea"/>
                          <a:cs typeface="+mn-cs"/>
                        </a:rPr>
                        <a:t>55.22</a:t>
                      </a:r>
                      <a:endParaRPr lang="en-US" sz="1400" dirty="0">
                        <a:solidFill>
                          <a:schemeClr val="tx1"/>
                        </a:solidFill>
                        <a:highlight>
                          <a:srgbClr val="FFDE75"/>
                        </a:highlight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90.22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24807"/>
                  </a:ext>
                </a:extLst>
              </a:tr>
              <a:tr h="439526">
                <a:tc v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300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55.85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89.98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DE75"/>
                          </a:highlight>
                          <a:latin typeface="Archivo Black" panose="020B0604020202020204"/>
                          <a:ea typeface="+mn-ea"/>
                          <a:cs typeface="+mn-cs"/>
                        </a:rPr>
                        <a:t>48.21</a:t>
                      </a:r>
                      <a:endParaRPr lang="en-US" sz="1400" dirty="0">
                        <a:solidFill>
                          <a:schemeClr val="tx1"/>
                        </a:solidFill>
                        <a:highlight>
                          <a:srgbClr val="FFDE75"/>
                        </a:highlight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90.50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280199"/>
                  </a:ext>
                </a:extLst>
              </a:tr>
            </a:tbl>
          </a:graphicData>
        </a:graphic>
      </p:graphicFrame>
      <p:sp>
        <p:nvSpPr>
          <p:cNvPr id="2" name="Slide Number Placeholder 36">
            <a:extLst>
              <a:ext uri="{FF2B5EF4-FFF2-40B4-BE49-F238E27FC236}">
                <a16:creationId xmlns:a16="http://schemas.microsoft.com/office/drawing/2014/main" id="{9EF1759D-FA29-CFD0-DA8A-175669C49607}"/>
              </a:ext>
            </a:extLst>
          </p:cNvPr>
          <p:cNvSpPr txBox="1">
            <a:spLocks/>
          </p:cNvSpPr>
          <p:nvPr/>
        </p:nvSpPr>
        <p:spPr>
          <a:xfrm>
            <a:off x="8610600" y="1379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B9BCA1-DEDB-4768-B0C2-9E03C02986FE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BB8C875-1D65-9A41-2F83-047591B5C456}"/>
              </a:ext>
            </a:extLst>
          </p:cNvPr>
          <p:cNvGrpSpPr/>
          <p:nvPr/>
        </p:nvGrpSpPr>
        <p:grpSpPr>
          <a:xfrm>
            <a:off x="6795436" y="875741"/>
            <a:ext cx="4816450" cy="2651050"/>
            <a:chOff x="6795436" y="875741"/>
            <a:chExt cx="4816450" cy="265105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E9B7142-8B1A-35F7-1932-C0CA38EC8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9696" y="875741"/>
              <a:ext cx="3692190" cy="2651050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E2D59BFD-A9BD-6810-87F6-B0C04951A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27209" y="1227219"/>
              <a:ext cx="462842" cy="816064"/>
            </a:xfrm>
            <a:prstGeom prst="rect">
              <a:avLst/>
            </a:prstGeom>
          </p:spPr>
        </p:pic>
        <p:cxnSp>
          <p:nvCxnSpPr>
            <p:cNvPr id="7" name="Straight Connector 13">
              <a:extLst>
                <a:ext uri="{FF2B5EF4-FFF2-40B4-BE49-F238E27FC236}">
                  <a16:creationId xmlns:a16="http://schemas.microsoft.com/office/drawing/2014/main" id="{BFAAC921-17D5-BD05-D0DE-882581220144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flipV="1">
              <a:off x="6795436" y="2201266"/>
              <a:ext cx="1124260" cy="996640"/>
            </a:xfrm>
            <a:prstGeom prst="line">
              <a:avLst/>
            </a:prstGeom>
            <a:ln>
              <a:solidFill>
                <a:srgbClr val="3A3A3A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B5822A5D-2FEC-4DFD-19BB-1AC33CB29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74375" y="875741"/>
              <a:ext cx="428945" cy="132860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19AD344-4A80-302F-DEC4-59AA72B2D59F}"/>
              </a:ext>
            </a:extLst>
          </p:cNvPr>
          <p:cNvGrpSpPr/>
          <p:nvPr/>
        </p:nvGrpSpPr>
        <p:grpSpPr>
          <a:xfrm>
            <a:off x="6813738" y="3788438"/>
            <a:ext cx="4798148" cy="2621990"/>
            <a:chOff x="6813738" y="3788438"/>
            <a:chExt cx="4798148" cy="262199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B3CC6CC1-5E6A-43CE-DCBA-07DA80E36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9696" y="3788438"/>
              <a:ext cx="3692190" cy="2621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Straight Connector 13">
              <a:extLst>
                <a:ext uri="{FF2B5EF4-FFF2-40B4-BE49-F238E27FC236}">
                  <a16:creationId xmlns:a16="http://schemas.microsoft.com/office/drawing/2014/main" id="{4DE9B4AB-BE6D-50B4-25AC-4EAD62B68FCE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6813738" y="4523431"/>
              <a:ext cx="1105958" cy="576002"/>
            </a:xfrm>
            <a:prstGeom prst="line">
              <a:avLst/>
            </a:prstGeom>
            <a:ln>
              <a:solidFill>
                <a:srgbClr val="3A3A3A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AE7F0F80-1B42-9EF3-44A3-314948001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87593" y="3821922"/>
              <a:ext cx="411868" cy="11270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036222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>
          <a:extLst>
            <a:ext uri="{FF2B5EF4-FFF2-40B4-BE49-F238E27FC236}">
              <a16:creationId xmlns:a16="http://schemas.microsoft.com/office/drawing/2014/main" id="{04F0F104-47D8-0A6E-A9B2-17C522A96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lowchart: Manual Input 7">
            <a:extLst>
              <a:ext uri="{FF2B5EF4-FFF2-40B4-BE49-F238E27FC236}">
                <a16:creationId xmlns:a16="http://schemas.microsoft.com/office/drawing/2014/main" id="{A4F076AD-C508-517C-E68C-BFD94D5D1CCC}"/>
              </a:ext>
            </a:extLst>
          </p:cNvPr>
          <p:cNvSpPr/>
          <p:nvPr/>
        </p:nvSpPr>
        <p:spPr>
          <a:xfrm rot="5400000" flipH="1" flipV="1">
            <a:off x="1285656" y="-126929"/>
            <a:ext cx="654034" cy="154894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FF5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2">
            <a:extLst>
              <a:ext uri="{FF2B5EF4-FFF2-40B4-BE49-F238E27FC236}">
                <a16:creationId xmlns:a16="http://schemas.microsoft.com/office/drawing/2014/main" id="{A16DAA4E-B6EB-7E67-C347-60648B958CAD}"/>
              </a:ext>
            </a:extLst>
          </p:cNvPr>
          <p:cNvSpPr txBox="1"/>
          <p:nvPr/>
        </p:nvSpPr>
        <p:spPr>
          <a:xfrm>
            <a:off x="2494290" y="427737"/>
            <a:ext cx="5094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9" name="Oval 42">
            <a:extLst>
              <a:ext uri="{FF2B5EF4-FFF2-40B4-BE49-F238E27FC236}">
                <a16:creationId xmlns:a16="http://schemas.microsoft.com/office/drawing/2014/main" id="{81927754-C988-E82F-0E61-365676C6EDA5}"/>
              </a:ext>
            </a:extLst>
          </p:cNvPr>
          <p:cNvSpPr/>
          <p:nvPr/>
        </p:nvSpPr>
        <p:spPr>
          <a:xfrm>
            <a:off x="5047799" y="3085593"/>
            <a:ext cx="1595885" cy="1597816"/>
          </a:xfrm>
          <a:prstGeom prst="ellipse">
            <a:avLst/>
          </a:prstGeom>
          <a:solidFill>
            <a:srgbClr val="FF5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A4F810-98C5-A24F-A55D-D7F65D7B4569}"/>
              </a:ext>
            </a:extLst>
          </p:cNvPr>
          <p:cNvSpPr/>
          <p:nvPr/>
        </p:nvSpPr>
        <p:spPr>
          <a:xfrm>
            <a:off x="4187164" y="2255196"/>
            <a:ext cx="3317157" cy="3317156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726761DC-940A-0533-648D-EE2B4F8EC563}"/>
              </a:ext>
            </a:extLst>
          </p:cNvPr>
          <p:cNvSpPr/>
          <p:nvPr/>
        </p:nvSpPr>
        <p:spPr>
          <a:xfrm>
            <a:off x="5543397" y="1952852"/>
            <a:ext cx="604689" cy="60468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7A4816D3-5DE7-2AAD-F60F-4CB14DB19A11}"/>
              </a:ext>
            </a:extLst>
          </p:cNvPr>
          <p:cNvSpPr/>
          <p:nvPr/>
        </p:nvSpPr>
        <p:spPr>
          <a:xfrm>
            <a:off x="3987390" y="3085593"/>
            <a:ext cx="604689" cy="60468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689D8D2-974C-C193-7321-60523CE7B3D7}"/>
              </a:ext>
            </a:extLst>
          </p:cNvPr>
          <p:cNvSpPr/>
          <p:nvPr/>
        </p:nvSpPr>
        <p:spPr>
          <a:xfrm>
            <a:off x="4507935" y="4874182"/>
            <a:ext cx="604689" cy="60468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8F8C39-6926-C484-A81F-26C4701DC938}"/>
              </a:ext>
            </a:extLst>
          </p:cNvPr>
          <p:cNvSpPr/>
          <p:nvPr/>
        </p:nvSpPr>
        <p:spPr>
          <a:xfrm>
            <a:off x="6597287" y="4874182"/>
            <a:ext cx="604689" cy="60468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0937DA1-DC32-AAB0-1026-16FC2074B074}"/>
              </a:ext>
            </a:extLst>
          </p:cNvPr>
          <p:cNvSpPr/>
          <p:nvPr/>
        </p:nvSpPr>
        <p:spPr>
          <a:xfrm>
            <a:off x="7099405" y="3085593"/>
            <a:ext cx="604689" cy="60468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56">
            <a:extLst>
              <a:ext uri="{FF2B5EF4-FFF2-40B4-BE49-F238E27FC236}">
                <a16:creationId xmlns:a16="http://schemas.microsoft.com/office/drawing/2014/main" id="{DFDCA88D-E1F9-60CE-9A87-0483DB25A347}"/>
              </a:ext>
            </a:extLst>
          </p:cNvPr>
          <p:cNvSpPr txBox="1"/>
          <p:nvPr/>
        </p:nvSpPr>
        <p:spPr>
          <a:xfrm>
            <a:off x="7781553" y="2650449"/>
            <a:ext cx="43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+mj-lt"/>
              </a:rPr>
              <a:t>LLM-Driven Outlier </a:t>
            </a:r>
            <a:endParaRPr lang="en-US" sz="2000" b="1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43" name="TextBox 59">
            <a:extLst>
              <a:ext uri="{FF2B5EF4-FFF2-40B4-BE49-F238E27FC236}">
                <a16:creationId xmlns:a16="http://schemas.microsoft.com/office/drawing/2014/main" id="{DD9F62F0-B675-EAD8-0735-EFB059A16700}"/>
              </a:ext>
            </a:extLst>
          </p:cNvPr>
          <p:cNvSpPr txBox="1"/>
          <p:nvPr/>
        </p:nvSpPr>
        <p:spPr>
          <a:xfrm>
            <a:off x="5543397" y="916306"/>
            <a:ext cx="3127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Zero-Shot Paradigm</a:t>
            </a:r>
            <a:endParaRPr lang="en-US" sz="2000" dirty="0"/>
          </a:p>
        </p:txBody>
      </p:sp>
      <p:sp>
        <p:nvSpPr>
          <p:cNvPr id="48" name="Rectangle 2">
            <a:extLst>
              <a:ext uri="{FF2B5EF4-FFF2-40B4-BE49-F238E27FC236}">
                <a16:creationId xmlns:a16="http://schemas.microsoft.com/office/drawing/2014/main" id="{0625404A-7627-C280-5C95-E9102F245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3397" y="1294183"/>
            <a:ext cx="46675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de-DE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chivo Black"/>
              </a:rPr>
              <a:t>This paper a novel zero-shot OOD detection approach that requires no real or auxiliary OOD data.</a:t>
            </a:r>
            <a:endParaRPr kumimoji="0" lang="de-DE" altLang="de-DE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chivo Black"/>
            </a:endParaRPr>
          </a:p>
        </p:txBody>
      </p:sp>
      <p:sp>
        <p:nvSpPr>
          <p:cNvPr id="51" name="Rectangle 2">
            <a:extLst>
              <a:ext uri="{FF2B5EF4-FFF2-40B4-BE49-F238E27FC236}">
                <a16:creationId xmlns:a16="http://schemas.microsoft.com/office/drawing/2014/main" id="{AF4A1623-1548-227A-6283-7CBB38ED4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1553" y="3075762"/>
            <a:ext cx="331715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chivo Black" panose="020B0604020202020204"/>
              </a:rPr>
              <a:t>Leverages expert knowledge of LLMs to generate visually plausible outlier classes. </a:t>
            </a:r>
            <a:endParaRPr kumimoji="0" lang="de-DE" altLang="de-DE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chivo Black" panose="020B0604020202020204"/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128E6E68-ACFB-342B-CEB9-AC3D08546EE1}"/>
              </a:ext>
            </a:extLst>
          </p:cNvPr>
          <p:cNvSpPr txBox="1"/>
          <p:nvPr/>
        </p:nvSpPr>
        <p:spPr>
          <a:xfrm>
            <a:off x="5620856" y="2089426"/>
            <a:ext cx="449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de-DE" dirty="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076F0B18-8B28-2628-C471-B88E5CDFE0C4}"/>
              </a:ext>
            </a:extLst>
          </p:cNvPr>
          <p:cNvSpPr txBox="1"/>
          <p:nvPr/>
        </p:nvSpPr>
        <p:spPr>
          <a:xfrm>
            <a:off x="4062303" y="3203271"/>
            <a:ext cx="449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05</a:t>
            </a:r>
            <a:endParaRPr lang="de-DE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91CEB7CE-0B1F-E2D2-B6FA-1F2F6194C8F6}"/>
              </a:ext>
            </a:extLst>
          </p:cNvPr>
          <p:cNvSpPr txBox="1"/>
          <p:nvPr/>
        </p:nvSpPr>
        <p:spPr>
          <a:xfrm>
            <a:off x="4592079" y="4991860"/>
            <a:ext cx="449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04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8258B30F-2122-B569-7417-D4BA5AD771D3}"/>
              </a:ext>
            </a:extLst>
          </p:cNvPr>
          <p:cNvSpPr txBox="1"/>
          <p:nvPr/>
        </p:nvSpPr>
        <p:spPr>
          <a:xfrm>
            <a:off x="6674834" y="4991860"/>
            <a:ext cx="449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4421EE0-D5CF-B5D8-706E-B57CFE8F0C45}"/>
              </a:ext>
            </a:extLst>
          </p:cNvPr>
          <p:cNvSpPr txBox="1"/>
          <p:nvPr/>
        </p:nvSpPr>
        <p:spPr>
          <a:xfrm>
            <a:off x="7176864" y="3203271"/>
            <a:ext cx="449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de-DE" dirty="0"/>
          </a:p>
        </p:txBody>
      </p:sp>
      <p:sp>
        <p:nvSpPr>
          <p:cNvPr id="60" name="TextBox 56">
            <a:extLst>
              <a:ext uri="{FF2B5EF4-FFF2-40B4-BE49-F238E27FC236}">
                <a16:creationId xmlns:a16="http://schemas.microsoft.com/office/drawing/2014/main" id="{F0F71C2E-CC03-9B9B-0AD1-D079F2009992}"/>
              </a:ext>
            </a:extLst>
          </p:cNvPr>
          <p:cNvSpPr txBox="1"/>
          <p:nvPr/>
        </p:nvSpPr>
        <p:spPr>
          <a:xfrm>
            <a:off x="7279523" y="5078761"/>
            <a:ext cx="3904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+mj-lt"/>
              </a:rPr>
              <a:t>Generalizable Prompt Design</a:t>
            </a:r>
            <a:endParaRPr lang="en-US" sz="2000" b="1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61" name="Rectangle 2">
            <a:extLst>
              <a:ext uri="{FF2B5EF4-FFF2-40B4-BE49-F238E27FC236}">
                <a16:creationId xmlns:a16="http://schemas.microsoft.com/office/drawing/2014/main" id="{85ECC866-C5F4-8907-A168-0A43F9BAE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9523" y="5481692"/>
            <a:ext cx="426999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chivo Black" panose="020B0604020202020204"/>
              </a:rPr>
              <a:t>Three task-agnostic LLM prompts are proposed, enabling EOE to handle far, near, and fine-grained OOD detection tasks.</a:t>
            </a:r>
            <a:endParaRPr kumimoji="0" lang="de-DE" altLang="de-DE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chivo Black" panose="020B0604020202020204"/>
            </a:endParaRPr>
          </a:p>
        </p:txBody>
      </p:sp>
      <p:sp>
        <p:nvSpPr>
          <p:cNvPr id="62" name="TextBox 56">
            <a:extLst>
              <a:ext uri="{FF2B5EF4-FFF2-40B4-BE49-F238E27FC236}">
                <a16:creationId xmlns:a16="http://schemas.microsoft.com/office/drawing/2014/main" id="{2C819336-6576-6A9D-3FD1-0DDAD32F6770}"/>
              </a:ext>
            </a:extLst>
          </p:cNvPr>
          <p:cNvSpPr txBox="1"/>
          <p:nvPr/>
        </p:nvSpPr>
        <p:spPr>
          <a:xfrm>
            <a:off x="1273764" y="5059087"/>
            <a:ext cx="3442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Novel Score Function</a:t>
            </a:r>
            <a:endParaRPr lang="en-US" sz="2000" b="1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63" name="Rectangle 2">
            <a:extLst>
              <a:ext uri="{FF2B5EF4-FFF2-40B4-BE49-F238E27FC236}">
                <a16:creationId xmlns:a16="http://schemas.microsoft.com/office/drawing/2014/main" id="{F02EA95D-65F4-3DA8-6301-57713F069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727" y="5459197"/>
            <a:ext cx="349109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chivo Black" panose="020B0604020202020204"/>
              </a:rPr>
              <a:t>Introduces a new scoring function that incorporates a penalty term for potential outliers.</a:t>
            </a:r>
            <a:endParaRPr kumimoji="0" lang="de-DE" altLang="de-DE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chivo Black" panose="020B0604020202020204"/>
            </a:endParaRPr>
          </a:p>
        </p:txBody>
      </p:sp>
      <p:sp>
        <p:nvSpPr>
          <p:cNvPr id="67" name="TextBox 56">
            <a:extLst>
              <a:ext uri="{FF2B5EF4-FFF2-40B4-BE49-F238E27FC236}">
                <a16:creationId xmlns:a16="http://schemas.microsoft.com/office/drawing/2014/main" id="{7F7181FE-858F-0F17-2C4E-08FA3613884C}"/>
              </a:ext>
            </a:extLst>
          </p:cNvPr>
          <p:cNvSpPr txBox="1"/>
          <p:nvPr/>
        </p:nvSpPr>
        <p:spPr>
          <a:xfrm>
            <a:off x="626766" y="2650449"/>
            <a:ext cx="1548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Scalability</a:t>
            </a:r>
            <a:endParaRPr lang="en-US" sz="2000" b="1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68" name="Rectangle 2">
            <a:extLst>
              <a:ext uri="{FF2B5EF4-FFF2-40B4-BE49-F238E27FC236}">
                <a16:creationId xmlns:a16="http://schemas.microsoft.com/office/drawing/2014/main" id="{861F1CD7-AA85-51C6-7138-F5D5A2338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66" y="3050559"/>
            <a:ext cx="349109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chivo Black" panose="020B0604020202020204"/>
              </a:rPr>
              <a:t>Achieves state-of-the-art performance across multiple benchmarks and scales effectively to large datasets like ImageNet-1K</a:t>
            </a:r>
            <a:endParaRPr kumimoji="0" lang="de-DE" altLang="de-DE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chivo Black" panose="020B0604020202020204"/>
            </a:endParaRPr>
          </a:p>
        </p:txBody>
      </p:sp>
      <p:pic>
        <p:nvPicPr>
          <p:cNvPr id="70" name="Grafik 69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8942F4BF-6DA8-547C-30D9-A187D13714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015" y="3397776"/>
            <a:ext cx="973449" cy="973449"/>
          </a:xfrm>
          <a:prstGeom prst="rect">
            <a:avLst/>
          </a:prstGeom>
        </p:spPr>
      </p:pic>
      <p:sp>
        <p:nvSpPr>
          <p:cNvPr id="2" name="Slide Number Placeholder 36">
            <a:extLst>
              <a:ext uri="{FF2B5EF4-FFF2-40B4-BE49-F238E27FC236}">
                <a16:creationId xmlns:a16="http://schemas.microsoft.com/office/drawing/2014/main" id="{4E5D4F46-DD0B-F4BC-330F-3ECF0DBA46D2}"/>
              </a:ext>
            </a:extLst>
          </p:cNvPr>
          <p:cNvSpPr txBox="1">
            <a:spLocks/>
          </p:cNvSpPr>
          <p:nvPr/>
        </p:nvSpPr>
        <p:spPr>
          <a:xfrm>
            <a:off x="8610600" y="1379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B9BCA1-DEDB-4768-B0C2-9E03C02986FE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131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40" grpId="0"/>
      <p:bldP spid="43" grpId="0"/>
      <p:bldP spid="48" grpId="0"/>
      <p:bldP spid="51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7" grpId="0"/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>
          <a:extLst>
            <a:ext uri="{FF2B5EF4-FFF2-40B4-BE49-F238E27FC236}">
              <a16:creationId xmlns:a16="http://schemas.microsoft.com/office/drawing/2014/main" id="{3F0DBAF6-4463-FDFB-DAA4-F6C9C939C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lowchart: Manual Input 7">
            <a:extLst>
              <a:ext uri="{FF2B5EF4-FFF2-40B4-BE49-F238E27FC236}">
                <a16:creationId xmlns:a16="http://schemas.microsoft.com/office/drawing/2014/main" id="{4FF1D8EF-845C-0681-0B85-8D6988CC3CD0}"/>
              </a:ext>
            </a:extLst>
          </p:cNvPr>
          <p:cNvSpPr/>
          <p:nvPr/>
        </p:nvSpPr>
        <p:spPr>
          <a:xfrm rot="5400000" flipH="1" flipV="1">
            <a:off x="1285656" y="-126929"/>
            <a:ext cx="654034" cy="154894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FF5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2">
            <a:extLst>
              <a:ext uri="{FF2B5EF4-FFF2-40B4-BE49-F238E27FC236}">
                <a16:creationId xmlns:a16="http://schemas.microsoft.com/office/drawing/2014/main" id="{707517D5-DFC5-7051-D8DE-669F664EC1A4}"/>
              </a:ext>
            </a:extLst>
          </p:cNvPr>
          <p:cNvSpPr txBox="1"/>
          <p:nvPr/>
        </p:nvSpPr>
        <p:spPr>
          <a:xfrm>
            <a:off x="2494290" y="427737"/>
            <a:ext cx="5094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Future Work</a:t>
            </a:r>
          </a:p>
        </p:txBody>
      </p:sp>
      <p:sp>
        <p:nvSpPr>
          <p:cNvPr id="18" name="Google Shape;349;p27">
            <a:extLst>
              <a:ext uri="{FF2B5EF4-FFF2-40B4-BE49-F238E27FC236}">
                <a16:creationId xmlns:a16="http://schemas.microsoft.com/office/drawing/2014/main" id="{CAC994E4-919B-6379-B6C9-BA886DCE3014}"/>
              </a:ext>
            </a:extLst>
          </p:cNvPr>
          <p:cNvSpPr txBox="1"/>
          <p:nvPr/>
        </p:nvSpPr>
        <p:spPr>
          <a:xfrm>
            <a:off x="2645600" y="1575077"/>
            <a:ext cx="3273346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8000" dirty="0">
                <a:solidFill>
                  <a:srgbClr val="221D23"/>
                </a:solidFill>
                <a:latin typeface="Antic Didone"/>
                <a:ea typeface="Antic Didone"/>
                <a:cs typeface="Antic Didone"/>
                <a:sym typeface="Antic Didone"/>
              </a:rPr>
              <a:t>01</a:t>
            </a:r>
            <a:endParaRPr sz="1200" dirty="0"/>
          </a:p>
        </p:txBody>
      </p:sp>
      <p:sp>
        <p:nvSpPr>
          <p:cNvPr id="20" name="Google Shape;351;p27">
            <a:extLst>
              <a:ext uri="{FF2B5EF4-FFF2-40B4-BE49-F238E27FC236}">
                <a16:creationId xmlns:a16="http://schemas.microsoft.com/office/drawing/2014/main" id="{B81D8E9A-7B76-37CD-9D0A-0A05515BB755}"/>
              </a:ext>
            </a:extLst>
          </p:cNvPr>
          <p:cNvSpPr txBox="1"/>
          <p:nvPr/>
        </p:nvSpPr>
        <p:spPr>
          <a:xfrm>
            <a:off x="6741518" y="1492252"/>
            <a:ext cx="3273346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8000" dirty="0">
                <a:solidFill>
                  <a:srgbClr val="221D23"/>
                </a:solidFill>
                <a:latin typeface="Antic Didone"/>
                <a:ea typeface="Antic Didone"/>
                <a:cs typeface="Antic Didone"/>
                <a:sym typeface="Antic Didone"/>
              </a:rPr>
              <a:t>02</a:t>
            </a:r>
            <a:endParaRPr sz="1200" dirty="0"/>
          </a:p>
        </p:txBody>
      </p:sp>
      <p:grpSp>
        <p:nvGrpSpPr>
          <p:cNvPr id="21" name="Google Shape;352;p27">
            <a:extLst>
              <a:ext uri="{FF2B5EF4-FFF2-40B4-BE49-F238E27FC236}">
                <a16:creationId xmlns:a16="http://schemas.microsoft.com/office/drawing/2014/main" id="{BC0CA25A-1156-BEEB-6929-4F716F9BEE48}"/>
              </a:ext>
            </a:extLst>
          </p:cNvPr>
          <p:cNvGrpSpPr/>
          <p:nvPr/>
        </p:nvGrpSpPr>
        <p:grpSpPr>
          <a:xfrm>
            <a:off x="4217933" y="3215801"/>
            <a:ext cx="158537" cy="159247"/>
            <a:chOff x="1813" y="0"/>
            <a:chExt cx="809173" cy="812800"/>
          </a:xfrm>
        </p:grpSpPr>
        <p:sp>
          <p:nvSpPr>
            <p:cNvPr id="22" name="Google Shape;353;p27">
              <a:extLst>
                <a:ext uri="{FF2B5EF4-FFF2-40B4-BE49-F238E27FC236}">
                  <a16:creationId xmlns:a16="http://schemas.microsoft.com/office/drawing/2014/main" id="{9A213A0D-2168-82EA-0592-A8983EF28942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95959">
                <a:alpha val="25490"/>
              </a:srgbClr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23" name="Google Shape;354;p27">
              <a:extLst>
                <a:ext uri="{FF2B5EF4-FFF2-40B4-BE49-F238E27FC236}">
                  <a16:creationId xmlns:a16="http://schemas.microsoft.com/office/drawing/2014/main" id="{D0BDEE1A-D656-0A66-D8C6-6F60E9C59FA0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" name="Google Shape;358;p27">
            <a:extLst>
              <a:ext uri="{FF2B5EF4-FFF2-40B4-BE49-F238E27FC236}">
                <a16:creationId xmlns:a16="http://schemas.microsoft.com/office/drawing/2014/main" id="{386CBEE1-C165-FAAE-1EAD-3B6B5E0B26CB}"/>
              </a:ext>
            </a:extLst>
          </p:cNvPr>
          <p:cNvGrpSpPr/>
          <p:nvPr/>
        </p:nvGrpSpPr>
        <p:grpSpPr>
          <a:xfrm>
            <a:off x="8316724" y="3200420"/>
            <a:ext cx="158537" cy="159247"/>
            <a:chOff x="1813" y="0"/>
            <a:chExt cx="809173" cy="812800"/>
          </a:xfrm>
        </p:grpSpPr>
        <p:sp>
          <p:nvSpPr>
            <p:cNvPr id="28" name="Google Shape;359;p27">
              <a:extLst>
                <a:ext uri="{FF2B5EF4-FFF2-40B4-BE49-F238E27FC236}">
                  <a16:creationId xmlns:a16="http://schemas.microsoft.com/office/drawing/2014/main" id="{67825475-7241-DAC5-33AC-4FC6418F0AA7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95959">
                <a:alpha val="25490"/>
              </a:srgbClr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29" name="Google Shape;360;p27">
              <a:extLst>
                <a:ext uri="{FF2B5EF4-FFF2-40B4-BE49-F238E27FC236}">
                  <a16:creationId xmlns:a16="http://schemas.microsoft.com/office/drawing/2014/main" id="{022D40C4-9D5F-8DFE-18C0-B1F1FF5677EB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361;p27">
            <a:extLst>
              <a:ext uri="{FF2B5EF4-FFF2-40B4-BE49-F238E27FC236}">
                <a16:creationId xmlns:a16="http://schemas.microsoft.com/office/drawing/2014/main" id="{E4B8E66D-DC68-C9B4-58C8-4A53EDB54C71}"/>
              </a:ext>
            </a:extLst>
          </p:cNvPr>
          <p:cNvSpPr txBox="1"/>
          <p:nvPr/>
        </p:nvSpPr>
        <p:spPr>
          <a:xfrm>
            <a:off x="2499509" y="4522662"/>
            <a:ext cx="3712986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600" dirty="0">
                <a:latin typeface="Archivo Black" panose="020B0604020202020204"/>
              </a:rPr>
              <a:t>1. </a:t>
            </a:r>
            <a:r>
              <a:rPr lang="en-US" altLang="de-DE" sz="1600" dirty="0">
                <a:latin typeface="Archivo Black" panose="020B0604020202020204"/>
              </a:rPr>
              <a:t>Check: Ask if it understands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de-DE" sz="1600" dirty="0">
                <a:latin typeface="Archivo Black" panose="020B0604020202020204"/>
              </a:rPr>
              <a:t>2. Fallback: Use MCM if it does not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de-DE" sz="1600" dirty="0">
                <a:latin typeface="Archivo Black" panose="020B0604020202020204"/>
              </a:rPr>
              <a:t>3. Teach: Provide visual descriptions via in-context learning</a:t>
            </a:r>
          </a:p>
        </p:txBody>
      </p:sp>
      <p:sp>
        <p:nvSpPr>
          <p:cNvPr id="34" name="Google Shape;777;p36">
            <a:extLst>
              <a:ext uri="{FF2B5EF4-FFF2-40B4-BE49-F238E27FC236}">
                <a16:creationId xmlns:a16="http://schemas.microsoft.com/office/drawing/2014/main" id="{9D75CE18-23DB-2544-9228-36EB30FAB13B}"/>
              </a:ext>
            </a:extLst>
          </p:cNvPr>
          <p:cNvSpPr txBox="1"/>
          <p:nvPr/>
        </p:nvSpPr>
        <p:spPr>
          <a:xfrm>
            <a:off x="2708422" y="3579523"/>
            <a:ext cx="314770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chemeClr val="accent2"/>
                </a:solidFill>
                <a:latin typeface="Archivo Black"/>
                <a:sym typeface="Archivo Black"/>
              </a:rPr>
              <a:t>Improve LLM Understanding of ID Categories</a:t>
            </a:r>
            <a:endParaRPr sz="2000" b="1" dirty="0">
              <a:solidFill>
                <a:schemeClr val="accent2"/>
              </a:solidFill>
            </a:endParaRPr>
          </a:p>
        </p:txBody>
      </p:sp>
      <p:sp>
        <p:nvSpPr>
          <p:cNvPr id="36" name="Google Shape;777;p36">
            <a:extLst>
              <a:ext uri="{FF2B5EF4-FFF2-40B4-BE49-F238E27FC236}">
                <a16:creationId xmlns:a16="http://schemas.microsoft.com/office/drawing/2014/main" id="{8DF9AA8C-972B-864C-6D03-FA4D4456BCCC}"/>
              </a:ext>
            </a:extLst>
          </p:cNvPr>
          <p:cNvSpPr txBox="1"/>
          <p:nvPr/>
        </p:nvSpPr>
        <p:spPr>
          <a:xfrm>
            <a:off x="7228280" y="3535345"/>
            <a:ext cx="246481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000" b="1" dirty="0">
                <a:solidFill>
                  <a:schemeClr val="accent2"/>
                </a:solidFill>
                <a:latin typeface="Archivo Black"/>
                <a:sym typeface="Archivo Black"/>
              </a:rPr>
              <a:t>Unify Prompt </a:t>
            </a:r>
            <a:r>
              <a:rPr lang="de-DE" sz="2000" b="1" dirty="0" err="1">
                <a:solidFill>
                  <a:schemeClr val="accent2"/>
                </a:solidFill>
                <a:latin typeface="Archivo Black"/>
                <a:sym typeface="Archivo Black"/>
              </a:rPr>
              <a:t>Strategy</a:t>
            </a:r>
            <a:r>
              <a:rPr lang="de-DE" sz="2000" b="1" dirty="0">
                <a:solidFill>
                  <a:schemeClr val="accent2"/>
                </a:solidFill>
                <a:latin typeface="Archivo Black"/>
                <a:sym typeface="Archivo Black"/>
              </a:rPr>
              <a:t>  </a:t>
            </a:r>
            <a:r>
              <a:rPr lang="de-DE" sz="2000" b="1" dirty="0" err="1">
                <a:solidFill>
                  <a:schemeClr val="accent2"/>
                </a:solidFill>
                <a:latin typeface="Archivo Black"/>
                <a:sym typeface="Archivo Black"/>
              </a:rPr>
              <a:t>Across</a:t>
            </a:r>
            <a:r>
              <a:rPr lang="de-DE" sz="2000" b="1" dirty="0">
                <a:solidFill>
                  <a:schemeClr val="accent2"/>
                </a:solidFill>
                <a:latin typeface="Archivo Black"/>
                <a:sym typeface="Archivo Black"/>
              </a:rPr>
              <a:t> OOD Task</a:t>
            </a:r>
            <a:endParaRPr sz="2000" b="1" dirty="0">
              <a:solidFill>
                <a:schemeClr val="accent2"/>
              </a:solidFill>
            </a:endParaRPr>
          </a:p>
        </p:txBody>
      </p:sp>
      <p:sp>
        <p:nvSpPr>
          <p:cNvPr id="37" name="Google Shape;365;p27">
            <a:extLst>
              <a:ext uri="{FF2B5EF4-FFF2-40B4-BE49-F238E27FC236}">
                <a16:creationId xmlns:a16="http://schemas.microsoft.com/office/drawing/2014/main" id="{BCE26EA4-7D14-DE44-9726-8304D9190FC9}"/>
              </a:ext>
            </a:extLst>
          </p:cNvPr>
          <p:cNvSpPr txBox="1"/>
          <p:nvPr/>
        </p:nvSpPr>
        <p:spPr>
          <a:xfrm>
            <a:off x="6976991" y="4449687"/>
            <a:ext cx="294848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latin typeface="Archivo Black" panose="020B0604020202020204"/>
              </a:rPr>
              <a:t>Use a unified prompt to handle all OOD types, reducing reliance on task-specific tuning.</a:t>
            </a:r>
            <a:endParaRPr sz="1600" dirty="0">
              <a:latin typeface="Archivo Black" panose="020B0604020202020204"/>
            </a:endParaRPr>
          </a:p>
        </p:txBody>
      </p:sp>
      <p:sp>
        <p:nvSpPr>
          <p:cNvPr id="44" name="Slide Number Placeholder 36">
            <a:extLst>
              <a:ext uri="{FF2B5EF4-FFF2-40B4-BE49-F238E27FC236}">
                <a16:creationId xmlns:a16="http://schemas.microsoft.com/office/drawing/2014/main" id="{962DE313-644B-2754-49AD-8FDE7F0425BC}"/>
              </a:ext>
            </a:extLst>
          </p:cNvPr>
          <p:cNvSpPr txBox="1">
            <a:spLocks/>
          </p:cNvSpPr>
          <p:nvPr/>
        </p:nvSpPr>
        <p:spPr>
          <a:xfrm>
            <a:off x="8610600" y="1379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B9BCA1-DEDB-4768-B0C2-9E03C02986FE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988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30" grpId="0"/>
      <p:bldP spid="34" grpId="0"/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0FBB5D-EF95-DDD5-0A7B-B092323C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/>
              <a:t>16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90D26F-C39E-F4FF-CCBB-24C7E4665121}"/>
              </a:ext>
            </a:extLst>
          </p:cNvPr>
          <p:cNvSpPr txBox="1">
            <a:spLocks/>
          </p:cNvSpPr>
          <p:nvPr/>
        </p:nvSpPr>
        <p:spPr>
          <a:xfrm>
            <a:off x="-990600" y="2909814"/>
            <a:ext cx="9144000" cy="99719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/>
              <a:t>Thank You</a:t>
            </a:r>
            <a:endParaRPr lang="en-US" sz="7200" dirty="0"/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C22F20AC-E479-D345-F992-197B6DECA56C}"/>
              </a:ext>
            </a:extLst>
          </p:cNvPr>
          <p:cNvCxnSpPr>
            <a:cxnSpLocks/>
          </p:cNvCxnSpPr>
          <p:nvPr/>
        </p:nvCxnSpPr>
        <p:spPr>
          <a:xfrm>
            <a:off x="0" y="1717518"/>
            <a:ext cx="6978869" cy="0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3">
            <a:extLst>
              <a:ext uri="{FF2B5EF4-FFF2-40B4-BE49-F238E27FC236}">
                <a16:creationId xmlns:a16="http://schemas.microsoft.com/office/drawing/2014/main" id="{BF277004-8BF1-521A-90B1-486C62F297AA}"/>
              </a:ext>
            </a:extLst>
          </p:cNvPr>
          <p:cNvCxnSpPr>
            <a:cxnSpLocks/>
          </p:cNvCxnSpPr>
          <p:nvPr/>
        </p:nvCxnSpPr>
        <p:spPr>
          <a:xfrm flipV="1">
            <a:off x="0" y="5055843"/>
            <a:ext cx="9343697" cy="37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Out-Of-Distribution Detection in Medical AI | by Pacmed | Geek Culture |  Medium">
            <a:extLst>
              <a:ext uri="{FF2B5EF4-FFF2-40B4-BE49-F238E27FC236}">
                <a16:creationId xmlns:a16="http://schemas.microsoft.com/office/drawing/2014/main" id="{5FCF3D05-6AF7-F7C6-885E-C107C6506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91" t="14833" r="6800" b="8725"/>
          <a:stretch/>
        </p:blipFill>
        <p:spPr bwMode="auto">
          <a:xfrm>
            <a:off x="7384355" y="557571"/>
            <a:ext cx="4707437" cy="429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833AB35-8386-9667-4456-8FE090267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873" y="340737"/>
            <a:ext cx="2034591" cy="417250"/>
          </a:xfrm>
          <a:prstGeom prst="rect">
            <a:avLst/>
          </a:prstGeom>
        </p:spPr>
      </p:pic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1CB0649-EDA9-B9C3-BFEF-2F003CEE5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0873" y="6015375"/>
            <a:ext cx="3686828" cy="43841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chivo Black" panose="020B0604020202020204"/>
              </a:rPr>
              <a:t>Jonathan Vincent - Anomaly Detection 19.07.2025</a:t>
            </a:r>
          </a:p>
        </p:txBody>
      </p:sp>
    </p:spTree>
    <p:extLst>
      <p:ext uri="{BB962C8B-B14F-4D97-AF65-F5344CB8AC3E}">
        <p14:creationId xmlns:p14="http://schemas.microsoft.com/office/powerpoint/2010/main" val="3868771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>
          <a:extLst>
            <a:ext uri="{FF2B5EF4-FFF2-40B4-BE49-F238E27FC236}">
              <a16:creationId xmlns:a16="http://schemas.microsoft.com/office/drawing/2014/main" id="{7333FACC-2198-B1FF-CA55-3E588DA63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lowchart: Manual Input 7">
            <a:extLst>
              <a:ext uri="{FF2B5EF4-FFF2-40B4-BE49-F238E27FC236}">
                <a16:creationId xmlns:a16="http://schemas.microsoft.com/office/drawing/2014/main" id="{920779B7-AC42-4D37-B0F1-DBC48CFC3AC4}"/>
              </a:ext>
            </a:extLst>
          </p:cNvPr>
          <p:cNvSpPr/>
          <p:nvPr/>
        </p:nvSpPr>
        <p:spPr>
          <a:xfrm rot="5400000" flipH="1" flipV="1">
            <a:off x="1285656" y="-126929"/>
            <a:ext cx="654034" cy="154894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FF5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2">
            <a:extLst>
              <a:ext uri="{FF2B5EF4-FFF2-40B4-BE49-F238E27FC236}">
                <a16:creationId xmlns:a16="http://schemas.microsoft.com/office/drawing/2014/main" id="{AD72BA67-A0FA-F4D4-ABB2-7193AB2D44A4}"/>
              </a:ext>
            </a:extLst>
          </p:cNvPr>
          <p:cNvSpPr txBox="1"/>
          <p:nvPr/>
        </p:nvSpPr>
        <p:spPr>
          <a:xfrm>
            <a:off x="2494290" y="427737"/>
            <a:ext cx="5094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Backup</a:t>
            </a:r>
          </a:p>
        </p:txBody>
      </p:sp>
      <p:sp>
        <p:nvSpPr>
          <p:cNvPr id="2" name="Slide Number Placeholder 36">
            <a:extLst>
              <a:ext uri="{FF2B5EF4-FFF2-40B4-BE49-F238E27FC236}">
                <a16:creationId xmlns:a16="http://schemas.microsoft.com/office/drawing/2014/main" id="{C33A743C-78A3-F5D7-6C72-492014D33509}"/>
              </a:ext>
            </a:extLst>
          </p:cNvPr>
          <p:cNvSpPr txBox="1">
            <a:spLocks/>
          </p:cNvSpPr>
          <p:nvPr/>
        </p:nvSpPr>
        <p:spPr>
          <a:xfrm>
            <a:off x="8610600" y="1379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B9BCA1-DEDB-4768-B0C2-9E03C02986FE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8233DA7-9E97-C83B-A090-46822AF77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184" y="1830991"/>
            <a:ext cx="8362600" cy="38648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1378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9456D10-FC45-8D8C-5959-97987429C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A655-3C17-40C8-AE56-2FE6744D120D}" type="datetime1">
              <a:rPr lang="en-US" smtClean="0"/>
              <a:t>7/18/2025</a:t>
            </a:fld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CAC91F-7CE8-5287-3CD6-57C373D2A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/>
              <a:t>18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7F8633-7AED-F7FA-9EBC-3B7348C7B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08" y="1842866"/>
            <a:ext cx="10993384" cy="3172268"/>
          </a:xfrm>
          <a:prstGeom prst="rect">
            <a:avLst/>
          </a:prstGeom>
        </p:spPr>
      </p:pic>
      <p:sp>
        <p:nvSpPr>
          <p:cNvPr id="6" name="Flowchart: Manual Input 7">
            <a:extLst>
              <a:ext uri="{FF2B5EF4-FFF2-40B4-BE49-F238E27FC236}">
                <a16:creationId xmlns:a16="http://schemas.microsoft.com/office/drawing/2014/main" id="{0FFFC346-086F-83C8-5F81-CF53DA5F1D06}"/>
              </a:ext>
            </a:extLst>
          </p:cNvPr>
          <p:cNvSpPr/>
          <p:nvPr/>
        </p:nvSpPr>
        <p:spPr>
          <a:xfrm rot="5400000" flipH="1" flipV="1">
            <a:off x="1285656" y="-126929"/>
            <a:ext cx="654034" cy="154894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FF5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B132B9B3-46C6-566A-FC68-B78E303C55B4}"/>
              </a:ext>
            </a:extLst>
          </p:cNvPr>
          <p:cNvSpPr txBox="1"/>
          <p:nvPr/>
        </p:nvSpPr>
        <p:spPr>
          <a:xfrm>
            <a:off x="2494290" y="427737"/>
            <a:ext cx="5094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761174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>
          <a:extLst>
            <a:ext uri="{FF2B5EF4-FFF2-40B4-BE49-F238E27FC236}">
              <a16:creationId xmlns:a16="http://schemas.microsoft.com/office/drawing/2014/main" id="{4B255029-DEB1-07B7-D04B-040C91BCC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lowchart: Manual Input 7">
            <a:extLst>
              <a:ext uri="{FF2B5EF4-FFF2-40B4-BE49-F238E27FC236}">
                <a16:creationId xmlns:a16="http://schemas.microsoft.com/office/drawing/2014/main" id="{B6AF441A-FAA8-FD20-1BB0-6F8F2E3020E1}"/>
              </a:ext>
            </a:extLst>
          </p:cNvPr>
          <p:cNvSpPr/>
          <p:nvPr/>
        </p:nvSpPr>
        <p:spPr>
          <a:xfrm rot="5400000" flipH="1" flipV="1">
            <a:off x="1285656" y="-126929"/>
            <a:ext cx="654034" cy="154894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FF5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2">
            <a:extLst>
              <a:ext uri="{FF2B5EF4-FFF2-40B4-BE49-F238E27FC236}">
                <a16:creationId xmlns:a16="http://schemas.microsoft.com/office/drawing/2014/main" id="{5329A2B7-1C22-C5CE-AAC7-424F930D0CD0}"/>
              </a:ext>
            </a:extLst>
          </p:cNvPr>
          <p:cNvSpPr txBox="1"/>
          <p:nvPr/>
        </p:nvSpPr>
        <p:spPr>
          <a:xfrm>
            <a:off x="2494290" y="427737"/>
            <a:ext cx="5094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Backup</a:t>
            </a:r>
          </a:p>
        </p:txBody>
      </p:sp>
      <p:sp>
        <p:nvSpPr>
          <p:cNvPr id="2" name="Slide Number Placeholder 36">
            <a:extLst>
              <a:ext uri="{FF2B5EF4-FFF2-40B4-BE49-F238E27FC236}">
                <a16:creationId xmlns:a16="http://schemas.microsoft.com/office/drawing/2014/main" id="{0AB62F1D-F0E9-71F0-9AC5-435C1C87BE9E}"/>
              </a:ext>
            </a:extLst>
          </p:cNvPr>
          <p:cNvSpPr txBox="1">
            <a:spLocks/>
          </p:cNvSpPr>
          <p:nvPr/>
        </p:nvSpPr>
        <p:spPr>
          <a:xfrm>
            <a:off x="8610600" y="1379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B9BCA1-DEDB-4768-B0C2-9E03C02986FE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5549E7B-DB27-FDAE-8E21-59EBCED2D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655" y="2174945"/>
            <a:ext cx="5603162" cy="326311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85967EE-2601-6CF1-D5CA-C8B661FDA50E}"/>
              </a:ext>
            </a:extLst>
          </p:cNvPr>
          <p:cNvSpPr txBox="1"/>
          <p:nvPr/>
        </p:nvSpPr>
        <p:spPr>
          <a:xfrm>
            <a:off x="7935191" y="3344836"/>
            <a:ext cx="30489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800" b="0" i="0" u="none" strike="noStrike" baseline="0" dirty="0" err="1">
                <a:latin typeface="NimbusRomNo9L-Regu"/>
              </a:rPr>
              <a:t>Near</a:t>
            </a:r>
            <a:r>
              <a:rPr lang="de-DE" dirty="0">
                <a:latin typeface="NimbusRomNo9L-Regu"/>
              </a:rPr>
              <a:t>-OOD </a:t>
            </a:r>
            <a:r>
              <a:rPr lang="de-DE" dirty="0" err="1">
                <a:latin typeface="NimbusRomNo9L-Regu"/>
              </a:rPr>
              <a:t>task</a:t>
            </a:r>
            <a:endParaRPr lang="de-DE" sz="1800" b="0" i="0" u="none" strike="noStrike" baseline="0" dirty="0">
              <a:latin typeface="NimbusRomNo9L-Regu"/>
            </a:endParaRPr>
          </a:p>
          <a:p>
            <a:pPr algn="l"/>
            <a:r>
              <a:rPr lang="de-DE" sz="1800" b="0" i="0" u="none" strike="noStrike" baseline="0" dirty="0">
                <a:latin typeface="NimbusRomNo9L-Regu"/>
              </a:rPr>
              <a:t>ID </a:t>
            </a:r>
            <a:r>
              <a:rPr lang="de-DE" sz="1800" b="0" i="0" u="none" strike="noStrike" baseline="0" dirty="0" err="1">
                <a:latin typeface="NimbusRomNo9L-Regu"/>
              </a:rPr>
              <a:t>dataset</a:t>
            </a:r>
            <a:r>
              <a:rPr lang="de-DE" sz="1800" b="0" i="0" u="none" strike="noStrike" baseline="0" dirty="0">
                <a:latin typeface="NimbusRomNo9L-Regu"/>
              </a:rPr>
              <a:t>: ImageNet-10; OOD</a:t>
            </a:r>
          </a:p>
          <a:p>
            <a:pPr algn="l"/>
            <a:r>
              <a:rPr lang="de-DE" sz="1800" b="0" i="0" u="none" strike="noStrike" baseline="0" dirty="0" err="1">
                <a:latin typeface="NimbusRomNo9L-Regu"/>
              </a:rPr>
              <a:t>dataset</a:t>
            </a:r>
            <a:r>
              <a:rPr lang="de-DE" sz="1800" b="0" i="0" u="none" strike="noStrike" baseline="0" dirty="0">
                <a:latin typeface="NimbusRomNo9L-Regu"/>
              </a:rPr>
              <a:t>: ImageNet-20.</a:t>
            </a: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4678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1B588-2266-3744-ABB8-33FD1F083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anual Input 7">
            <a:extLst>
              <a:ext uri="{FF2B5EF4-FFF2-40B4-BE49-F238E27FC236}">
                <a16:creationId xmlns:a16="http://schemas.microsoft.com/office/drawing/2014/main" id="{AB778F21-BAC9-81F3-C776-B95555838060}"/>
              </a:ext>
            </a:extLst>
          </p:cNvPr>
          <p:cNvSpPr/>
          <p:nvPr/>
        </p:nvSpPr>
        <p:spPr>
          <a:xfrm rot="5400000" flipH="1" flipV="1">
            <a:off x="1285656" y="-126929"/>
            <a:ext cx="654034" cy="154894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FF5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A1C253-6A94-21DE-0475-721068D63EEF}"/>
              </a:ext>
            </a:extLst>
          </p:cNvPr>
          <p:cNvSpPr txBox="1"/>
          <p:nvPr/>
        </p:nvSpPr>
        <p:spPr>
          <a:xfrm>
            <a:off x="2494291" y="427737"/>
            <a:ext cx="3224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6EF1A6-E811-1F71-EB41-B097003F1DE3}"/>
              </a:ext>
            </a:extLst>
          </p:cNvPr>
          <p:cNvSpPr/>
          <p:nvPr/>
        </p:nvSpPr>
        <p:spPr>
          <a:xfrm>
            <a:off x="1437317" y="3862979"/>
            <a:ext cx="2144083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 dirty="0">
                <a:latin typeface="Archivo Black" panose="020B0604020202020204"/>
                <a:ea typeface="Segoe UI" panose="020B0502040204020203" pitchFamily="34" charset="0"/>
                <a:cs typeface="Segoe UI" panose="020B0502040204020203" pitchFamily="34" charset="0"/>
              </a:rPr>
              <a:t>Real-world systems often face unfamiliar OOD inputs, risking unreliable or unsafe predictions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A81D70-BE6F-B593-FD3C-B86143FD3393}"/>
              </a:ext>
            </a:extLst>
          </p:cNvPr>
          <p:cNvSpPr/>
          <p:nvPr/>
        </p:nvSpPr>
        <p:spPr>
          <a:xfrm>
            <a:off x="1653080" y="2925944"/>
            <a:ext cx="1710622" cy="368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chivo Black" panose="020B0604020202020204"/>
                <a:ea typeface="Segoe UI" panose="020B0502040204020203" pitchFamily="34" charset="0"/>
                <a:cs typeface="Segoe UI" panose="020B0502040204020203" pitchFamily="34" charset="0"/>
              </a:rPr>
              <a:t>Why Matters?</a:t>
            </a:r>
            <a:endParaRPr lang="en-US" dirty="0">
              <a:latin typeface="Archivo Black" panose="020B060402020202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1D6F48-A57D-F2BB-276A-D6874AF1A232}"/>
              </a:ext>
            </a:extLst>
          </p:cNvPr>
          <p:cNvSpPr/>
          <p:nvPr/>
        </p:nvSpPr>
        <p:spPr>
          <a:xfrm>
            <a:off x="5126062" y="2925111"/>
            <a:ext cx="1972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What </a:t>
            </a:r>
            <a:r>
              <a:rPr lang="en-US" b="1" dirty="0">
                <a:latin typeface="Archivo Black" panose="020B0604020202020204"/>
                <a:ea typeface="Segoe UI" panose="020B0502040204020203" pitchFamily="34" charset="0"/>
                <a:cs typeface="Segoe UI" panose="020B0502040204020203" pitchFamily="34" charset="0"/>
              </a:rPr>
              <a:t>Problems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97AC33-A60F-1B49-436D-F819A5949812}"/>
              </a:ext>
            </a:extLst>
          </p:cNvPr>
          <p:cNvSpPr/>
          <p:nvPr/>
        </p:nvSpPr>
        <p:spPr>
          <a:xfrm>
            <a:off x="4946842" y="3862979"/>
            <a:ext cx="2481502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 b="1" dirty="0">
                <a:latin typeface="Archivo Black" panose="020B0604020202020204"/>
                <a:ea typeface="Segoe UI" panose="020B0502040204020203" pitchFamily="34" charset="0"/>
                <a:cs typeface="Segoe UI" panose="020B0502040204020203" pitchFamily="34" charset="0"/>
              </a:rPr>
              <a:t>Rely only on visual pattern</a:t>
            </a:r>
          </a:p>
          <a:p>
            <a:endParaRPr lang="en-US" sz="1700" b="1" dirty="0">
              <a:latin typeface="Archivo Black" panose="020B0604020202020204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 b="1" dirty="0">
                <a:latin typeface="Archivo Black" panose="020B0604020202020204"/>
                <a:ea typeface="Segoe UI" panose="020B0502040204020203" pitchFamily="34" charset="0"/>
                <a:cs typeface="Segoe UI" panose="020B0502040204020203" pitchFamily="34" charset="0"/>
              </a:rPr>
              <a:t>Perform poorly on hard OOD samples</a:t>
            </a:r>
          </a:p>
          <a:p>
            <a:endParaRPr lang="en-US" sz="1700" b="1" dirty="0">
              <a:latin typeface="Archivo Black" panose="020B0604020202020204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 b="1" dirty="0">
                <a:latin typeface="Archivo Black" panose="020B0604020202020204"/>
                <a:ea typeface="Segoe UI" panose="020B0502040204020203" pitchFamily="34" charset="0"/>
                <a:cs typeface="Segoe UI" panose="020B0502040204020203" pitchFamily="34" charset="0"/>
              </a:rPr>
              <a:t>Limited access to a different label space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083E66-7C35-44E7-CDAD-2A119CC0E55D}"/>
              </a:ext>
            </a:extLst>
          </p:cNvPr>
          <p:cNvSpPr/>
          <p:nvPr/>
        </p:nvSpPr>
        <p:spPr>
          <a:xfrm>
            <a:off x="8610600" y="2881967"/>
            <a:ext cx="1828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Key </a:t>
            </a:r>
            <a:r>
              <a:rPr lang="en-US" b="1" dirty="0">
                <a:latin typeface="Archivo Black" panose="020B0604020202020204"/>
                <a:ea typeface="Segoe UI" panose="020B0502040204020203" pitchFamily="34" charset="0"/>
                <a:cs typeface="Segoe UI" panose="020B0502040204020203" pitchFamily="34" charset="0"/>
              </a:rPr>
              <a:t>Question</a:t>
            </a:r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66BD72-2727-D750-627C-27F809AF7ABE}"/>
              </a:ext>
            </a:extLst>
          </p:cNvPr>
          <p:cNvSpPr/>
          <p:nvPr/>
        </p:nvSpPr>
        <p:spPr>
          <a:xfrm>
            <a:off x="8401761" y="3862979"/>
            <a:ext cx="223619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 dirty="0">
                <a:latin typeface="Archivo Black" panose="020B0604020202020204"/>
                <a:ea typeface="Segoe UI" panose="020B0502040204020203" pitchFamily="34" charset="0"/>
                <a:cs typeface="Segoe UI" panose="020B0502040204020203" pitchFamily="34" charset="0"/>
              </a:rPr>
              <a:t>Is it possible to generate the potential outlier class labels</a:t>
            </a:r>
          </a:p>
          <a:p>
            <a:pPr algn="ctr"/>
            <a:r>
              <a:rPr lang="en-US" sz="1700" b="1" dirty="0">
                <a:latin typeface="Archivo Black" panose="020B0604020202020204"/>
                <a:ea typeface="Segoe UI" panose="020B0502040204020203" pitchFamily="34" charset="0"/>
                <a:cs typeface="Segoe UI" panose="020B0502040204020203" pitchFamily="34" charset="0"/>
              </a:rPr>
              <a:t>for OOD detection </a:t>
            </a:r>
            <a:r>
              <a:rPr lang="en-US" sz="1700" b="1" dirty="0">
                <a:solidFill>
                  <a:schemeClr val="bg1"/>
                </a:solidFill>
                <a:highlight>
                  <a:srgbClr val="FF0000"/>
                </a:highlight>
                <a:latin typeface="Archivo Black" panose="020B0604020202020204"/>
                <a:ea typeface="Segoe UI" panose="020B0502040204020203" pitchFamily="34" charset="0"/>
                <a:cs typeface="Segoe UI" panose="020B0502040204020203" pitchFamily="34" charset="0"/>
              </a:rPr>
              <a:t>without access</a:t>
            </a:r>
            <a:r>
              <a:rPr lang="en-US" sz="1700" b="1" dirty="0">
                <a:highlight>
                  <a:srgbClr val="FF0000"/>
                </a:highlight>
                <a:latin typeface="Archivo Black" panose="020B0604020202020204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US" sz="1700" b="1" dirty="0">
                <a:latin typeface="Archivo Black" panose="020B0604020202020204"/>
                <a:ea typeface="Segoe UI" panose="020B0502040204020203" pitchFamily="34" charset="0"/>
                <a:cs typeface="Segoe UI" panose="020B0502040204020203" pitchFamily="34" charset="0"/>
              </a:rPr>
              <a:t>to test-time data?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A1A5BD-423C-187B-AA5B-97EBAD6281AC}"/>
              </a:ext>
            </a:extLst>
          </p:cNvPr>
          <p:cNvGrpSpPr/>
          <p:nvPr/>
        </p:nvGrpSpPr>
        <p:grpSpPr>
          <a:xfrm>
            <a:off x="1998036" y="1740533"/>
            <a:ext cx="1020709" cy="947397"/>
            <a:chOff x="3746500" y="2522538"/>
            <a:chExt cx="287338" cy="266700"/>
          </a:xfrm>
          <a:solidFill>
            <a:srgbClr val="FFC000"/>
          </a:solidFill>
        </p:grpSpPr>
        <p:sp>
          <p:nvSpPr>
            <p:cNvPr id="30" name="Freeform 125">
              <a:extLst>
                <a:ext uri="{FF2B5EF4-FFF2-40B4-BE49-F238E27FC236}">
                  <a16:creationId xmlns:a16="http://schemas.microsoft.com/office/drawing/2014/main" id="{5166E083-BD15-8714-8407-BB3C086B68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0" y="2522538"/>
              <a:ext cx="287338" cy="266700"/>
            </a:xfrm>
            <a:custGeom>
              <a:avLst/>
              <a:gdLst>
                <a:gd name="T0" fmla="*/ 375 w 901"/>
                <a:gd name="T1" fmla="*/ 705 h 841"/>
                <a:gd name="T2" fmla="*/ 297 w 901"/>
                <a:gd name="T3" fmla="*/ 688 h 841"/>
                <a:gd name="T4" fmla="*/ 161 w 901"/>
                <a:gd name="T5" fmla="*/ 620 h 841"/>
                <a:gd name="T6" fmla="*/ 114 w 901"/>
                <a:gd name="T7" fmla="*/ 573 h 841"/>
                <a:gd name="T8" fmla="*/ 62 w 901"/>
                <a:gd name="T9" fmla="*/ 500 h 841"/>
                <a:gd name="T10" fmla="*/ 35 w 901"/>
                <a:gd name="T11" fmla="*/ 420 h 841"/>
                <a:gd name="T12" fmla="*/ 32 w 901"/>
                <a:gd name="T13" fmla="*/ 335 h 841"/>
                <a:gd name="T14" fmla="*/ 56 w 901"/>
                <a:gd name="T15" fmla="*/ 253 h 841"/>
                <a:gd name="T16" fmla="*/ 102 w 901"/>
                <a:gd name="T17" fmla="*/ 179 h 841"/>
                <a:gd name="T18" fmla="*/ 168 w 901"/>
                <a:gd name="T19" fmla="*/ 117 h 841"/>
                <a:gd name="T20" fmla="*/ 251 w 901"/>
                <a:gd name="T21" fmla="*/ 70 h 841"/>
                <a:gd name="T22" fmla="*/ 346 w 901"/>
                <a:gd name="T23" fmla="*/ 40 h 841"/>
                <a:gd name="T24" fmla="*/ 451 w 901"/>
                <a:gd name="T25" fmla="*/ 30 h 841"/>
                <a:gd name="T26" fmla="*/ 556 w 901"/>
                <a:gd name="T27" fmla="*/ 40 h 841"/>
                <a:gd name="T28" fmla="*/ 651 w 901"/>
                <a:gd name="T29" fmla="*/ 70 h 841"/>
                <a:gd name="T30" fmla="*/ 733 w 901"/>
                <a:gd name="T31" fmla="*/ 117 h 841"/>
                <a:gd name="T32" fmla="*/ 800 w 901"/>
                <a:gd name="T33" fmla="*/ 179 h 841"/>
                <a:gd name="T34" fmla="*/ 846 w 901"/>
                <a:gd name="T35" fmla="*/ 253 h 841"/>
                <a:gd name="T36" fmla="*/ 869 w 901"/>
                <a:gd name="T37" fmla="*/ 335 h 841"/>
                <a:gd name="T38" fmla="*/ 866 w 901"/>
                <a:gd name="T39" fmla="*/ 421 h 841"/>
                <a:gd name="T40" fmla="*/ 838 w 901"/>
                <a:gd name="T41" fmla="*/ 502 h 841"/>
                <a:gd name="T42" fmla="*/ 788 w 901"/>
                <a:gd name="T43" fmla="*/ 573 h 841"/>
                <a:gd name="T44" fmla="*/ 718 w 901"/>
                <a:gd name="T45" fmla="*/ 632 h 841"/>
                <a:gd name="T46" fmla="*/ 633 w 901"/>
                <a:gd name="T47" fmla="*/ 676 h 841"/>
                <a:gd name="T48" fmla="*/ 535 w 901"/>
                <a:gd name="T49" fmla="*/ 703 h 841"/>
                <a:gd name="T50" fmla="*/ 451 w 901"/>
                <a:gd name="T51" fmla="*/ 710 h 841"/>
                <a:gd name="T52" fmla="*/ 360 w 901"/>
                <a:gd name="T53" fmla="*/ 7 h 841"/>
                <a:gd name="T54" fmla="*/ 256 w 901"/>
                <a:gd name="T55" fmla="*/ 36 h 841"/>
                <a:gd name="T56" fmla="*/ 164 w 901"/>
                <a:gd name="T57" fmla="*/ 84 h 841"/>
                <a:gd name="T58" fmla="*/ 90 w 901"/>
                <a:gd name="T59" fmla="*/ 148 h 841"/>
                <a:gd name="T60" fmla="*/ 36 w 901"/>
                <a:gd name="T61" fmla="*/ 225 h 841"/>
                <a:gd name="T62" fmla="*/ 6 w 901"/>
                <a:gd name="T63" fmla="*/ 313 h 841"/>
                <a:gd name="T64" fmla="*/ 2 w 901"/>
                <a:gd name="T65" fmla="*/ 406 h 841"/>
                <a:gd name="T66" fmla="*/ 25 w 901"/>
                <a:gd name="T67" fmla="*/ 493 h 841"/>
                <a:gd name="T68" fmla="*/ 73 w 901"/>
                <a:gd name="T69" fmla="*/ 571 h 841"/>
                <a:gd name="T70" fmla="*/ 31 w 901"/>
                <a:gd name="T71" fmla="*/ 818 h 841"/>
                <a:gd name="T72" fmla="*/ 37 w 901"/>
                <a:gd name="T73" fmla="*/ 838 h 841"/>
                <a:gd name="T74" fmla="*/ 52 w 901"/>
                <a:gd name="T75" fmla="*/ 839 h 841"/>
                <a:gd name="T76" fmla="*/ 374 w 901"/>
                <a:gd name="T77" fmla="*/ 735 h 841"/>
                <a:gd name="T78" fmla="*/ 474 w 901"/>
                <a:gd name="T79" fmla="*/ 739 h 841"/>
                <a:gd name="T80" fmla="*/ 585 w 901"/>
                <a:gd name="T81" fmla="*/ 723 h 841"/>
                <a:gd name="T82" fmla="*/ 684 w 901"/>
                <a:gd name="T83" fmla="*/ 687 h 841"/>
                <a:gd name="T84" fmla="*/ 770 w 901"/>
                <a:gd name="T85" fmla="*/ 631 h 841"/>
                <a:gd name="T86" fmla="*/ 836 w 901"/>
                <a:gd name="T87" fmla="*/ 561 h 841"/>
                <a:gd name="T88" fmla="*/ 881 w 901"/>
                <a:gd name="T89" fmla="*/ 480 h 841"/>
                <a:gd name="T90" fmla="*/ 900 w 901"/>
                <a:gd name="T91" fmla="*/ 389 h 841"/>
                <a:gd name="T92" fmla="*/ 892 w 901"/>
                <a:gd name="T93" fmla="*/ 295 h 841"/>
                <a:gd name="T94" fmla="*/ 856 w 901"/>
                <a:gd name="T95" fmla="*/ 209 h 841"/>
                <a:gd name="T96" fmla="*/ 799 w 901"/>
                <a:gd name="T97" fmla="*/ 134 h 841"/>
                <a:gd name="T98" fmla="*/ 720 w 901"/>
                <a:gd name="T99" fmla="*/ 73 h 841"/>
                <a:gd name="T100" fmla="*/ 626 w 901"/>
                <a:gd name="T101" fmla="*/ 29 h 841"/>
                <a:gd name="T102" fmla="*/ 519 w 901"/>
                <a:gd name="T103" fmla="*/ 4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1" h="841">
                  <a:moveTo>
                    <a:pt x="451" y="710"/>
                  </a:moveTo>
                  <a:lnTo>
                    <a:pt x="432" y="709"/>
                  </a:lnTo>
                  <a:lnTo>
                    <a:pt x="412" y="709"/>
                  </a:lnTo>
                  <a:lnTo>
                    <a:pt x="394" y="707"/>
                  </a:lnTo>
                  <a:lnTo>
                    <a:pt x="375" y="705"/>
                  </a:lnTo>
                  <a:lnTo>
                    <a:pt x="357" y="702"/>
                  </a:lnTo>
                  <a:lnTo>
                    <a:pt x="338" y="697"/>
                  </a:lnTo>
                  <a:lnTo>
                    <a:pt x="320" y="693"/>
                  </a:lnTo>
                  <a:lnTo>
                    <a:pt x="302" y="689"/>
                  </a:lnTo>
                  <a:lnTo>
                    <a:pt x="297" y="688"/>
                  </a:lnTo>
                  <a:lnTo>
                    <a:pt x="291" y="689"/>
                  </a:lnTo>
                  <a:lnTo>
                    <a:pt x="78" y="793"/>
                  </a:lnTo>
                  <a:lnTo>
                    <a:pt x="160" y="630"/>
                  </a:lnTo>
                  <a:lnTo>
                    <a:pt x="161" y="626"/>
                  </a:lnTo>
                  <a:lnTo>
                    <a:pt x="161" y="620"/>
                  </a:lnTo>
                  <a:lnTo>
                    <a:pt x="159" y="616"/>
                  </a:lnTo>
                  <a:lnTo>
                    <a:pt x="156" y="612"/>
                  </a:lnTo>
                  <a:lnTo>
                    <a:pt x="141" y="599"/>
                  </a:lnTo>
                  <a:lnTo>
                    <a:pt x="127" y="586"/>
                  </a:lnTo>
                  <a:lnTo>
                    <a:pt x="114" y="573"/>
                  </a:lnTo>
                  <a:lnTo>
                    <a:pt x="102" y="559"/>
                  </a:lnTo>
                  <a:lnTo>
                    <a:pt x="90" y="545"/>
                  </a:lnTo>
                  <a:lnTo>
                    <a:pt x="81" y="532"/>
                  </a:lnTo>
                  <a:lnTo>
                    <a:pt x="71" y="517"/>
                  </a:lnTo>
                  <a:lnTo>
                    <a:pt x="62" y="500"/>
                  </a:lnTo>
                  <a:lnTo>
                    <a:pt x="55" y="485"/>
                  </a:lnTo>
                  <a:lnTo>
                    <a:pt x="49" y="469"/>
                  </a:lnTo>
                  <a:lnTo>
                    <a:pt x="43" y="453"/>
                  </a:lnTo>
                  <a:lnTo>
                    <a:pt x="39" y="437"/>
                  </a:lnTo>
                  <a:lnTo>
                    <a:pt x="35" y="420"/>
                  </a:lnTo>
                  <a:lnTo>
                    <a:pt x="32" y="404"/>
                  </a:lnTo>
                  <a:lnTo>
                    <a:pt x="30" y="387"/>
                  </a:lnTo>
                  <a:lnTo>
                    <a:pt x="30" y="370"/>
                  </a:lnTo>
                  <a:lnTo>
                    <a:pt x="30" y="352"/>
                  </a:lnTo>
                  <a:lnTo>
                    <a:pt x="32" y="335"/>
                  </a:lnTo>
                  <a:lnTo>
                    <a:pt x="35" y="317"/>
                  </a:lnTo>
                  <a:lnTo>
                    <a:pt x="39" y="301"/>
                  </a:lnTo>
                  <a:lnTo>
                    <a:pt x="43" y="284"/>
                  </a:lnTo>
                  <a:lnTo>
                    <a:pt x="50" y="268"/>
                  </a:lnTo>
                  <a:lnTo>
                    <a:pt x="56" y="253"/>
                  </a:lnTo>
                  <a:lnTo>
                    <a:pt x="63" y="237"/>
                  </a:lnTo>
                  <a:lnTo>
                    <a:pt x="72" y="222"/>
                  </a:lnTo>
                  <a:lnTo>
                    <a:pt x="81" y="207"/>
                  </a:lnTo>
                  <a:lnTo>
                    <a:pt x="91" y="193"/>
                  </a:lnTo>
                  <a:lnTo>
                    <a:pt x="102" y="179"/>
                  </a:lnTo>
                  <a:lnTo>
                    <a:pt x="114" y="167"/>
                  </a:lnTo>
                  <a:lnTo>
                    <a:pt x="127" y="154"/>
                  </a:lnTo>
                  <a:lnTo>
                    <a:pt x="139" y="141"/>
                  </a:lnTo>
                  <a:lnTo>
                    <a:pt x="153" y="129"/>
                  </a:lnTo>
                  <a:lnTo>
                    <a:pt x="168" y="117"/>
                  </a:lnTo>
                  <a:lnTo>
                    <a:pt x="183" y="107"/>
                  </a:lnTo>
                  <a:lnTo>
                    <a:pt x="199" y="97"/>
                  </a:lnTo>
                  <a:lnTo>
                    <a:pt x="215" y="87"/>
                  </a:lnTo>
                  <a:lnTo>
                    <a:pt x="233" y="79"/>
                  </a:lnTo>
                  <a:lnTo>
                    <a:pt x="251" y="70"/>
                  </a:lnTo>
                  <a:lnTo>
                    <a:pt x="269" y="63"/>
                  </a:lnTo>
                  <a:lnTo>
                    <a:pt x="287" y="56"/>
                  </a:lnTo>
                  <a:lnTo>
                    <a:pt x="306" y="50"/>
                  </a:lnTo>
                  <a:lnTo>
                    <a:pt x="326" y="45"/>
                  </a:lnTo>
                  <a:lnTo>
                    <a:pt x="346" y="40"/>
                  </a:lnTo>
                  <a:lnTo>
                    <a:pt x="366" y="36"/>
                  </a:lnTo>
                  <a:lnTo>
                    <a:pt x="387" y="33"/>
                  </a:lnTo>
                  <a:lnTo>
                    <a:pt x="408" y="31"/>
                  </a:lnTo>
                  <a:lnTo>
                    <a:pt x="429" y="30"/>
                  </a:lnTo>
                  <a:lnTo>
                    <a:pt x="451" y="30"/>
                  </a:lnTo>
                  <a:lnTo>
                    <a:pt x="472" y="30"/>
                  </a:lnTo>
                  <a:lnTo>
                    <a:pt x="494" y="31"/>
                  </a:lnTo>
                  <a:lnTo>
                    <a:pt x="515" y="33"/>
                  </a:lnTo>
                  <a:lnTo>
                    <a:pt x="535" y="36"/>
                  </a:lnTo>
                  <a:lnTo>
                    <a:pt x="556" y="40"/>
                  </a:lnTo>
                  <a:lnTo>
                    <a:pt x="576" y="45"/>
                  </a:lnTo>
                  <a:lnTo>
                    <a:pt x="595" y="50"/>
                  </a:lnTo>
                  <a:lnTo>
                    <a:pt x="615" y="56"/>
                  </a:lnTo>
                  <a:lnTo>
                    <a:pt x="633" y="63"/>
                  </a:lnTo>
                  <a:lnTo>
                    <a:pt x="651" y="70"/>
                  </a:lnTo>
                  <a:lnTo>
                    <a:pt x="669" y="79"/>
                  </a:lnTo>
                  <a:lnTo>
                    <a:pt x="685" y="87"/>
                  </a:lnTo>
                  <a:lnTo>
                    <a:pt x="702" y="97"/>
                  </a:lnTo>
                  <a:lnTo>
                    <a:pt x="718" y="107"/>
                  </a:lnTo>
                  <a:lnTo>
                    <a:pt x="733" y="117"/>
                  </a:lnTo>
                  <a:lnTo>
                    <a:pt x="748" y="129"/>
                  </a:lnTo>
                  <a:lnTo>
                    <a:pt x="762" y="141"/>
                  </a:lnTo>
                  <a:lnTo>
                    <a:pt x="775" y="154"/>
                  </a:lnTo>
                  <a:lnTo>
                    <a:pt x="788" y="167"/>
                  </a:lnTo>
                  <a:lnTo>
                    <a:pt x="800" y="179"/>
                  </a:lnTo>
                  <a:lnTo>
                    <a:pt x="810" y="193"/>
                  </a:lnTo>
                  <a:lnTo>
                    <a:pt x="820" y="207"/>
                  </a:lnTo>
                  <a:lnTo>
                    <a:pt x="830" y="222"/>
                  </a:lnTo>
                  <a:lnTo>
                    <a:pt x="838" y="237"/>
                  </a:lnTo>
                  <a:lnTo>
                    <a:pt x="846" y="253"/>
                  </a:lnTo>
                  <a:lnTo>
                    <a:pt x="852" y="268"/>
                  </a:lnTo>
                  <a:lnTo>
                    <a:pt x="858" y="284"/>
                  </a:lnTo>
                  <a:lnTo>
                    <a:pt x="863" y="301"/>
                  </a:lnTo>
                  <a:lnTo>
                    <a:pt x="866" y="317"/>
                  </a:lnTo>
                  <a:lnTo>
                    <a:pt x="869" y="335"/>
                  </a:lnTo>
                  <a:lnTo>
                    <a:pt x="870" y="352"/>
                  </a:lnTo>
                  <a:lnTo>
                    <a:pt x="871" y="370"/>
                  </a:lnTo>
                  <a:lnTo>
                    <a:pt x="870" y="387"/>
                  </a:lnTo>
                  <a:lnTo>
                    <a:pt x="869" y="404"/>
                  </a:lnTo>
                  <a:lnTo>
                    <a:pt x="866" y="421"/>
                  </a:lnTo>
                  <a:lnTo>
                    <a:pt x="863" y="438"/>
                  </a:lnTo>
                  <a:lnTo>
                    <a:pt x="858" y="454"/>
                  </a:lnTo>
                  <a:lnTo>
                    <a:pt x="852" y="471"/>
                  </a:lnTo>
                  <a:lnTo>
                    <a:pt x="846" y="487"/>
                  </a:lnTo>
                  <a:lnTo>
                    <a:pt x="838" y="502"/>
                  </a:lnTo>
                  <a:lnTo>
                    <a:pt x="830" y="518"/>
                  </a:lnTo>
                  <a:lnTo>
                    <a:pt x="820" y="532"/>
                  </a:lnTo>
                  <a:lnTo>
                    <a:pt x="810" y="546"/>
                  </a:lnTo>
                  <a:lnTo>
                    <a:pt x="800" y="559"/>
                  </a:lnTo>
                  <a:lnTo>
                    <a:pt x="788" y="573"/>
                  </a:lnTo>
                  <a:lnTo>
                    <a:pt x="775" y="586"/>
                  </a:lnTo>
                  <a:lnTo>
                    <a:pt x="762" y="599"/>
                  </a:lnTo>
                  <a:lnTo>
                    <a:pt x="748" y="611"/>
                  </a:lnTo>
                  <a:lnTo>
                    <a:pt x="733" y="621"/>
                  </a:lnTo>
                  <a:lnTo>
                    <a:pt x="718" y="632"/>
                  </a:lnTo>
                  <a:lnTo>
                    <a:pt x="702" y="643"/>
                  </a:lnTo>
                  <a:lnTo>
                    <a:pt x="685" y="651"/>
                  </a:lnTo>
                  <a:lnTo>
                    <a:pt x="669" y="661"/>
                  </a:lnTo>
                  <a:lnTo>
                    <a:pt x="651" y="668"/>
                  </a:lnTo>
                  <a:lnTo>
                    <a:pt x="633" y="676"/>
                  </a:lnTo>
                  <a:lnTo>
                    <a:pt x="615" y="683"/>
                  </a:lnTo>
                  <a:lnTo>
                    <a:pt x="595" y="690"/>
                  </a:lnTo>
                  <a:lnTo>
                    <a:pt x="576" y="695"/>
                  </a:lnTo>
                  <a:lnTo>
                    <a:pt x="556" y="700"/>
                  </a:lnTo>
                  <a:lnTo>
                    <a:pt x="535" y="703"/>
                  </a:lnTo>
                  <a:lnTo>
                    <a:pt x="515" y="706"/>
                  </a:lnTo>
                  <a:lnTo>
                    <a:pt x="494" y="708"/>
                  </a:lnTo>
                  <a:lnTo>
                    <a:pt x="472" y="709"/>
                  </a:lnTo>
                  <a:lnTo>
                    <a:pt x="451" y="710"/>
                  </a:lnTo>
                  <a:lnTo>
                    <a:pt x="451" y="710"/>
                  </a:lnTo>
                  <a:close/>
                  <a:moveTo>
                    <a:pt x="451" y="0"/>
                  </a:moveTo>
                  <a:lnTo>
                    <a:pt x="427" y="0"/>
                  </a:lnTo>
                  <a:lnTo>
                    <a:pt x="405" y="1"/>
                  </a:lnTo>
                  <a:lnTo>
                    <a:pt x="382" y="4"/>
                  </a:lnTo>
                  <a:lnTo>
                    <a:pt x="360" y="7"/>
                  </a:lnTo>
                  <a:lnTo>
                    <a:pt x="338" y="11"/>
                  </a:lnTo>
                  <a:lnTo>
                    <a:pt x="317" y="16"/>
                  </a:lnTo>
                  <a:lnTo>
                    <a:pt x="296" y="22"/>
                  </a:lnTo>
                  <a:lnTo>
                    <a:pt x="275" y="29"/>
                  </a:lnTo>
                  <a:lnTo>
                    <a:pt x="256" y="36"/>
                  </a:lnTo>
                  <a:lnTo>
                    <a:pt x="236" y="45"/>
                  </a:lnTo>
                  <a:lnTo>
                    <a:pt x="218" y="53"/>
                  </a:lnTo>
                  <a:lnTo>
                    <a:pt x="199" y="63"/>
                  </a:lnTo>
                  <a:lnTo>
                    <a:pt x="181" y="73"/>
                  </a:lnTo>
                  <a:lnTo>
                    <a:pt x="164" y="84"/>
                  </a:lnTo>
                  <a:lnTo>
                    <a:pt x="148" y="96"/>
                  </a:lnTo>
                  <a:lnTo>
                    <a:pt x="132" y="108"/>
                  </a:lnTo>
                  <a:lnTo>
                    <a:pt x="117" y="121"/>
                  </a:lnTo>
                  <a:lnTo>
                    <a:pt x="103" y="134"/>
                  </a:lnTo>
                  <a:lnTo>
                    <a:pt x="90" y="148"/>
                  </a:lnTo>
                  <a:lnTo>
                    <a:pt x="77" y="162"/>
                  </a:lnTo>
                  <a:lnTo>
                    <a:pt x="66" y="177"/>
                  </a:lnTo>
                  <a:lnTo>
                    <a:pt x="55" y="193"/>
                  </a:lnTo>
                  <a:lnTo>
                    <a:pt x="44" y="209"/>
                  </a:lnTo>
                  <a:lnTo>
                    <a:pt x="36" y="225"/>
                  </a:lnTo>
                  <a:lnTo>
                    <a:pt x="27" y="243"/>
                  </a:lnTo>
                  <a:lnTo>
                    <a:pt x="21" y="260"/>
                  </a:lnTo>
                  <a:lnTo>
                    <a:pt x="14" y="277"/>
                  </a:lnTo>
                  <a:lnTo>
                    <a:pt x="9" y="295"/>
                  </a:lnTo>
                  <a:lnTo>
                    <a:pt x="6" y="313"/>
                  </a:lnTo>
                  <a:lnTo>
                    <a:pt x="2" y="331"/>
                  </a:lnTo>
                  <a:lnTo>
                    <a:pt x="0" y="351"/>
                  </a:lnTo>
                  <a:lnTo>
                    <a:pt x="0" y="370"/>
                  </a:lnTo>
                  <a:lnTo>
                    <a:pt x="0" y="388"/>
                  </a:lnTo>
                  <a:lnTo>
                    <a:pt x="2" y="406"/>
                  </a:lnTo>
                  <a:lnTo>
                    <a:pt x="5" y="423"/>
                  </a:lnTo>
                  <a:lnTo>
                    <a:pt x="9" y="442"/>
                  </a:lnTo>
                  <a:lnTo>
                    <a:pt x="13" y="459"/>
                  </a:lnTo>
                  <a:lnTo>
                    <a:pt x="19" y="476"/>
                  </a:lnTo>
                  <a:lnTo>
                    <a:pt x="25" y="493"/>
                  </a:lnTo>
                  <a:lnTo>
                    <a:pt x="32" y="509"/>
                  </a:lnTo>
                  <a:lnTo>
                    <a:pt x="41" y="525"/>
                  </a:lnTo>
                  <a:lnTo>
                    <a:pt x="51" y="541"/>
                  </a:lnTo>
                  <a:lnTo>
                    <a:pt x="61" y="556"/>
                  </a:lnTo>
                  <a:lnTo>
                    <a:pt x="73" y="571"/>
                  </a:lnTo>
                  <a:lnTo>
                    <a:pt x="85" y="586"/>
                  </a:lnTo>
                  <a:lnTo>
                    <a:pt x="98" y="600"/>
                  </a:lnTo>
                  <a:lnTo>
                    <a:pt x="113" y="614"/>
                  </a:lnTo>
                  <a:lnTo>
                    <a:pt x="127" y="628"/>
                  </a:lnTo>
                  <a:lnTo>
                    <a:pt x="31" y="818"/>
                  </a:lnTo>
                  <a:lnTo>
                    <a:pt x="30" y="824"/>
                  </a:lnTo>
                  <a:lnTo>
                    <a:pt x="30" y="828"/>
                  </a:lnTo>
                  <a:lnTo>
                    <a:pt x="31" y="832"/>
                  </a:lnTo>
                  <a:lnTo>
                    <a:pt x="35" y="835"/>
                  </a:lnTo>
                  <a:lnTo>
                    <a:pt x="37" y="838"/>
                  </a:lnTo>
                  <a:lnTo>
                    <a:pt x="40" y="840"/>
                  </a:lnTo>
                  <a:lnTo>
                    <a:pt x="42" y="840"/>
                  </a:lnTo>
                  <a:lnTo>
                    <a:pt x="45" y="841"/>
                  </a:lnTo>
                  <a:lnTo>
                    <a:pt x="49" y="840"/>
                  </a:lnTo>
                  <a:lnTo>
                    <a:pt x="52" y="839"/>
                  </a:lnTo>
                  <a:lnTo>
                    <a:pt x="300" y="719"/>
                  </a:lnTo>
                  <a:lnTo>
                    <a:pt x="318" y="724"/>
                  </a:lnTo>
                  <a:lnTo>
                    <a:pt x="336" y="728"/>
                  </a:lnTo>
                  <a:lnTo>
                    <a:pt x="355" y="732"/>
                  </a:lnTo>
                  <a:lnTo>
                    <a:pt x="374" y="735"/>
                  </a:lnTo>
                  <a:lnTo>
                    <a:pt x="393" y="737"/>
                  </a:lnTo>
                  <a:lnTo>
                    <a:pt x="412" y="739"/>
                  </a:lnTo>
                  <a:lnTo>
                    <a:pt x="432" y="740"/>
                  </a:lnTo>
                  <a:lnTo>
                    <a:pt x="451" y="740"/>
                  </a:lnTo>
                  <a:lnTo>
                    <a:pt x="474" y="739"/>
                  </a:lnTo>
                  <a:lnTo>
                    <a:pt x="497" y="738"/>
                  </a:lnTo>
                  <a:lnTo>
                    <a:pt x="519" y="736"/>
                  </a:lnTo>
                  <a:lnTo>
                    <a:pt x="542" y="733"/>
                  </a:lnTo>
                  <a:lnTo>
                    <a:pt x="563" y="728"/>
                  </a:lnTo>
                  <a:lnTo>
                    <a:pt x="585" y="723"/>
                  </a:lnTo>
                  <a:lnTo>
                    <a:pt x="606" y="718"/>
                  </a:lnTo>
                  <a:lnTo>
                    <a:pt x="626" y="711"/>
                  </a:lnTo>
                  <a:lnTo>
                    <a:pt x="646" y="704"/>
                  </a:lnTo>
                  <a:lnTo>
                    <a:pt x="665" y="695"/>
                  </a:lnTo>
                  <a:lnTo>
                    <a:pt x="684" y="687"/>
                  </a:lnTo>
                  <a:lnTo>
                    <a:pt x="702" y="677"/>
                  </a:lnTo>
                  <a:lnTo>
                    <a:pt x="720" y="666"/>
                  </a:lnTo>
                  <a:lnTo>
                    <a:pt x="738" y="656"/>
                  </a:lnTo>
                  <a:lnTo>
                    <a:pt x="754" y="644"/>
                  </a:lnTo>
                  <a:lnTo>
                    <a:pt x="770" y="631"/>
                  </a:lnTo>
                  <a:lnTo>
                    <a:pt x="784" y="618"/>
                  </a:lnTo>
                  <a:lnTo>
                    <a:pt x="799" y="605"/>
                  </a:lnTo>
                  <a:lnTo>
                    <a:pt x="811" y="591"/>
                  </a:lnTo>
                  <a:lnTo>
                    <a:pt x="824" y="576"/>
                  </a:lnTo>
                  <a:lnTo>
                    <a:pt x="836" y="561"/>
                  </a:lnTo>
                  <a:lnTo>
                    <a:pt x="847" y="546"/>
                  </a:lnTo>
                  <a:lnTo>
                    <a:pt x="856" y="530"/>
                  </a:lnTo>
                  <a:lnTo>
                    <a:pt x="866" y="513"/>
                  </a:lnTo>
                  <a:lnTo>
                    <a:pt x="873" y="497"/>
                  </a:lnTo>
                  <a:lnTo>
                    <a:pt x="881" y="480"/>
                  </a:lnTo>
                  <a:lnTo>
                    <a:pt x="887" y="462"/>
                  </a:lnTo>
                  <a:lnTo>
                    <a:pt x="892" y="444"/>
                  </a:lnTo>
                  <a:lnTo>
                    <a:pt x="896" y="426"/>
                  </a:lnTo>
                  <a:lnTo>
                    <a:pt x="899" y="407"/>
                  </a:lnTo>
                  <a:lnTo>
                    <a:pt x="900" y="389"/>
                  </a:lnTo>
                  <a:lnTo>
                    <a:pt x="901" y="370"/>
                  </a:lnTo>
                  <a:lnTo>
                    <a:pt x="900" y="351"/>
                  </a:lnTo>
                  <a:lnTo>
                    <a:pt x="899" y="331"/>
                  </a:lnTo>
                  <a:lnTo>
                    <a:pt x="896" y="313"/>
                  </a:lnTo>
                  <a:lnTo>
                    <a:pt x="892" y="295"/>
                  </a:lnTo>
                  <a:lnTo>
                    <a:pt x="887" y="277"/>
                  </a:lnTo>
                  <a:lnTo>
                    <a:pt x="881" y="260"/>
                  </a:lnTo>
                  <a:lnTo>
                    <a:pt x="873" y="243"/>
                  </a:lnTo>
                  <a:lnTo>
                    <a:pt x="866" y="225"/>
                  </a:lnTo>
                  <a:lnTo>
                    <a:pt x="856" y="209"/>
                  </a:lnTo>
                  <a:lnTo>
                    <a:pt x="847" y="193"/>
                  </a:lnTo>
                  <a:lnTo>
                    <a:pt x="836" y="177"/>
                  </a:lnTo>
                  <a:lnTo>
                    <a:pt x="824" y="162"/>
                  </a:lnTo>
                  <a:lnTo>
                    <a:pt x="811" y="148"/>
                  </a:lnTo>
                  <a:lnTo>
                    <a:pt x="799" y="134"/>
                  </a:lnTo>
                  <a:lnTo>
                    <a:pt x="784" y="121"/>
                  </a:lnTo>
                  <a:lnTo>
                    <a:pt x="770" y="108"/>
                  </a:lnTo>
                  <a:lnTo>
                    <a:pt x="754" y="96"/>
                  </a:lnTo>
                  <a:lnTo>
                    <a:pt x="738" y="84"/>
                  </a:lnTo>
                  <a:lnTo>
                    <a:pt x="720" y="73"/>
                  </a:lnTo>
                  <a:lnTo>
                    <a:pt x="702" y="63"/>
                  </a:lnTo>
                  <a:lnTo>
                    <a:pt x="684" y="53"/>
                  </a:lnTo>
                  <a:lnTo>
                    <a:pt x="665" y="45"/>
                  </a:lnTo>
                  <a:lnTo>
                    <a:pt x="646" y="36"/>
                  </a:lnTo>
                  <a:lnTo>
                    <a:pt x="626" y="29"/>
                  </a:lnTo>
                  <a:lnTo>
                    <a:pt x="606" y="22"/>
                  </a:lnTo>
                  <a:lnTo>
                    <a:pt x="585" y="16"/>
                  </a:lnTo>
                  <a:lnTo>
                    <a:pt x="563" y="11"/>
                  </a:lnTo>
                  <a:lnTo>
                    <a:pt x="542" y="7"/>
                  </a:lnTo>
                  <a:lnTo>
                    <a:pt x="519" y="4"/>
                  </a:lnTo>
                  <a:lnTo>
                    <a:pt x="497" y="2"/>
                  </a:lnTo>
                  <a:lnTo>
                    <a:pt x="474" y="0"/>
                  </a:lnTo>
                  <a:lnTo>
                    <a:pt x="451" y="0"/>
                  </a:lnTo>
                  <a:lnTo>
                    <a:pt x="4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1" name="Freeform 126">
              <a:extLst>
                <a:ext uri="{FF2B5EF4-FFF2-40B4-BE49-F238E27FC236}">
                  <a16:creationId xmlns:a16="http://schemas.microsoft.com/office/drawing/2014/main" id="{6BFFC8D8-EB43-B749-A807-558B70A9E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2684463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23 w 60"/>
                <a:gd name="T3" fmla="*/ 0 h 60"/>
                <a:gd name="T4" fmla="*/ 18 w 60"/>
                <a:gd name="T5" fmla="*/ 2 h 60"/>
                <a:gd name="T6" fmla="*/ 13 w 60"/>
                <a:gd name="T7" fmla="*/ 5 h 60"/>
                <a:gd name="T8" fmla="*/ 8 w 60"/>
                <a:gd name="T9" fmla="*/ 9 h 60"/>
                <a:gd name="T10" fmla="*/ 5 w 60"/>
                <a:gd name="T11" fmla="*/ 13 h 60"/>
                <a:gd name="T12" fmla="*/ 2 w 60"/>
                <a:gd name="T13" fmla="*/ 18 h 60"/>
                <a:gd name="T14" fmla="*/ 0 w 60"/>
                <a:gd name="T15" fmla="*/ 24 h 60"/>
                <a:gd name="T16" fmla="*/ 0 w 60"/>
                <a:gd name="T17" fmla="*/ 30 h 60"/>
                <a:gd name="T18" fmla="*/ 0 w 60"/>
                <a:gd name="T19" fmla="*/ 36 h 60"/>
                <a:gd name="T20" fmla="*/ 2 w 60"/>
                <a:gd name="T21" fmla="*/ 42 h 60"/>
                <a:gd name="T22" fmla="*/ 5 w 60"/>
                <a:gd name="T23" fmla="*/ 47 h 60"/>
                <a:gd name="T24" fmla="*/ 8 w 60"/>
                <a:gd name="T25" fmla="*/ 51 h 60"/>
                <a:gd name="T26" fmla="*/ 13 w 60"/>
                <a:gd name="T27" fmla="*/ 55 h 60"/>
                <a:gd name="T28" fmla="*/ 18 w 60"/>
                <a:gd name="T29" fmla="*/ 58 h 60"/>
                <a:gd name="T30" fmla="*/ 23 w 60"/>
                <a:gd name="T31" fmla="*/ 59 h 60"/>
                <a:gd name="T32" fmla="*/ 30 w 60"/>
                <a:gd name="T33" fmla="*/ 60 h 60"/>
                <a:gd name="T34" fmla="*/ 36 w 60"/>
                <a:gd name="T35" fmla="*/ 59 h 60"/>
                <a:gd name="T36" fmla="*/ 42 w 60"/>
                <a:gd name="T37" fmla="*/ 58 h 60"/>
                <a:gd name="T38" fmla="*/ 47 w 60"/>
                <a:gd name="T39" fmla="*/ 55 h 60"/>
                <a:gd name="T40" fmla="*/ 51 w 60"/>
                <a:gd name="T41" fmla="*/ 51 h 60"/>
                <a:gd name="T42" fmla="*/ 54 w 60"/>
                <a:gd name="T43" fmla="*/ 47 h 60"/>
                <a:gd name="T44" fmla="*/ 58 w 60"/>
                <a:gd name="T45" fmla="*/ 42 h 60"/>
                <a:gd name="T46" fmla="*/ 59 w 60"/>
                <a:gd name="T47" fmla="*/ 36 h 60"/>
                <a:gd name="T48" fmla="*/ 60 w 60"/>
                <a:gd name="T49" fmla="*/ 30 h 60"/>
                <a:gd name="T50" fmla="*/ 59 w 60"/>
                <a:gd name="T51" fmla="*/ 24 h 60"/>
                <a:gd name="T52" fmla="*/ 58 w 60"/>
                <a:gd name="T53" fmla="*/ 18 h 60"/>
                <a:gd name="T54" fmla="*/ 54 w 60"/>
                <a:gd name="T55" fmla="*/ 13 h 60"/>
                <a:gd name="T56" fmla="*/ 51 w 60"/>
                <a:gd name="T57" fmla="*/ 9 h 60"/>
                <a:gd name="T58" fmla="*/ 47 w 60"/>
                <a:gd name="T59" fmla="*/ 5 h 60"/>
                <a:gd name="T60" fmla="*/ 42 w 60"/>
                <a:gd name="T61" fmla="*/ 2 h 60"/>
                <a:gd name="T62" fmla="*/ 36 w 60"/>
                <a:gd name="T63" fmla="*/ 0 h 60"/>
                <a:gd name="T64" fmla="*/ 30 w 60"/>
                <a:gd name="T65" fmla="*/ 0 h 60"/>
                <a:gd name="T66" fmla="*/ 30 w 60"/>
                <a:gd name="T6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23" y="0"/>
                  </a:lnTo>
                  <a:lnTo>
                    <a:pt x="18" y="2"/>
                  </a:lnTo>
                  <a:lnTo>
                    <a:pt x="13" y="5"/>
                  </a:lnTo>
                  <a:lnTo>
                    <a:pt x="8" y="9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" y="42"/>
                  </a:lnTo>
                  <a:lnTo>
                    <a:pt x="5" y="47"/>
                  </a:lnTo>
                  <a:lnTo>
                    <a:pt x="8" y="51"/>
                  </a:lnTo>
                  <a:lnTo>
                    <a:pt x="13" y="55"/>
                  </a:lnTo>
                  <a:lnTo>
                    <a:pt x="18" y="58"/>
                  </a:lnTo>
                  <a:lnTo>
                    <a:pt x="23" y="59"/>
                  </a:lnTo>
                  <a:lnTo>
                    <a:pt x="30" y="60"/>
                  </a:lnTo>
                  <a:lnTo>
                    <a:pt x="36" y="59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1" y="51"/>
                  </a:lnTo>
                  <a:lnTo>
                    <a:pt x="54" y="47"/>
                  </a:lnTo>
                  <a:lnTo>
                    <a:pt x="58" y="42"/>
                  </a:lnTo>
                  <a:lnTo>
                    <a:pt x="59" y="36"/>
                  </a:lnTo>
                  <a:lnTo>
                    <a:pt x="60" y="30"/>
                  </a:lnTo>
                  <a:lnTo>
                    <a:pt x="59" y="24"/>
                  </a:lnTo>
                  <a:lnTo>
                    <a:pt x="58" y="18"/>
                  </a:lnTo>
                  <a:lnTo>
                    <a:pt x="54" y="13"/>
                  </a:lnTo>
                  <a:lnTo>
                    <a:pt x="51" y="9"/>
                  </a:lnTo>
                  <a:lnTo>
                    <a:pt x="47" y="5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Freeform 127">
              <a:extLst>
                <a:ext uri="{FF2B5EF4-FFF2-40B4-BE49-F238E27FC236}">
                  <a16:creationId xmlns:a16="http://schemas.microsoft.com/office/drawing/2014/main" id="{48503F40-3435-8ECA-1A42-EBE6BF34C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6038" y="2576513"/>
              <a:ext cx="80963" cy="98425"/>
            </a:xfrm>
            <a:custGeom>
              <a:avLst/>
              <a:gdLst>
                <a:gd name="T0" fmla="*/ 102 w 257"/>
                <a:gd name="T1" fmla="*/ 3 h 308"/>
                <a:gd name="T2" fmla="*/ 67 w 257"/>
                <a:gd name="T3" fmla="*/ 16 h 308"/>
                <a:gd name="T4" fmla="*/ 38 w 257"/>
                <a:gd name="T5" fmla="*/ 38 h 308"/>
                <a:gd name="T6" fmla="*/ 16 w 257"/>
                <a:gd name="T7" fmla="*/ 68 h 308"/>
                <a:gd name="T8" fmla="*/ 3 w 257"/>
                <a:gd name="T9" fmla="*/ 105 h 308"/>
                <a:gd name="T10" fmla="*/ 1 w 257"/>
                <a:gd name="T11" fmla="*/ 134 h 308"/>
                <a:gd name="T12" fmla="*/ 5 w 257"/>
                <a:gd name="T13" fmla="*/ 141 h 308"/>
                <a:gd name="T14" fmla="*/ 12 w 257"/>
                <a:gd name="T15" fmla="*/ 145 h 308"/>
                <a:gd name="T16" fmla="*/ 21 w 257"/>
                <a:gd name="T17" fmla="*/ 144 h 308"/>
                <a:gd name="T18" fmla="*/ 27 w 257"/>
                <a:gd name="T19" fmla="*/ 139 h 308"/>
                <a:gd name="T20" fmla="*/ 30 w 257"/>
                <a:gd name="T21" fmla="*/ 132 h 308"/>
                <a:gd name="T22" fmla="*/ 35 w 257"/>
                <a:gd name="T23" fmla="*/ 102 h 308"/>
                <a:gd name="T24" fmla="*/ 47 w 257"/>
                <a:gd name="T25" fmla="*/ 75 h 308"/>
                <a:gd name="T26" fmla="*/ 66 w 257"/>
                <a:gd name="T27" fmla="*/ 53 h 308"/>
                <a:gd name="T28" fmla="*/ 91 w 257"/>
                <a:gd name="T29" fmla="*/ 38 h 308"/>
                <a:gd name="T30" fmla="*/ 118 w 257"/>
                <a:gd name="T31" fmla="*/ 31 h 308"/>
                <a:gd name="T32" fmla="*/ 148 w 257"/>
                <a:gd name="T33" fmla="*/ 32 h 308"/>
                <a:gd name="T34" fmla="*/ 176 w 257"/>
                <a:gd name="T35" fmla="*/ 42 h 308"/>
                <a:gd name="T36" fmla="*/ 199 w 257"/>
                <a:gd name="T37" fmla="*/ 59 h 308"/>
                <a:gd name="T38" fmla="*/ 216 w 257"/>
                <a:gd name="T39" fmla="*/ 81 h 308"/>
                <a:gd name="T40" fmla="*/ 225 w 257"/>
                <a:gd name="T41" fmla="*/ 108 h 308"/>
                <a:gd name="T42" fmla="*/ 226 w 257"/>
                <a:gd name="T43" fmla="*/ 137 h 308"/>
                <a:gd name="T44" fmla="*/ 219 w 257"/>
                <a:gd name="T45" fmla="*/ 164 h 308"/>
                <a:gd name="T46" fmla="*/ 204 w 257"/>
                <a:gd name="T47" fmla="*/ 186 h 308"/>
                <a:gd name="T48" fmla="*/ 183 w 257"/>
                <a:gd name="T49" fmla="*/ 203 h 308"/>
                <a:gd name="T50" fmla="*/ 156 w 257"/>
                <a:gd name="T51" fmla="*/ 214 h 308"/>
                <a:gd name="T52" fmla="*/ 125 w 257"/>
                <a:gd name="T53" fmla="*/ 218 h 308"/>
                <a:gd name="T54" fmla="*/ 116 w 257"/>
                <a:gd name="T55" fmla="*/ 220 h 308"/>
                <a:gd name="T56" fmla="*/ 111 w 257"/>
                <a:gd name="T57" fmla="*/ 227 h 308"/>
                <a:gd name="T58" fmla="*/ 110 w 257"/>
                <a:gd name="T59" fmla="*/ 293 h 308"/>
                <a:gd name="T60" fmla="*/ 112 w 257"/>
                <a:gd name="T61" fmla="*/ 302 h 308"/>
                <a:gd name="T62" fmla="*/ 119 w 257"/>
                <a:gd name="T63" fmla="*/ 307 h 308"/>
                <a:gd name="T64" fmla="*/ 128 w 257"/>
                <a:gd name="T65" fmla="*/ 308 h 308"/>
                <a:gd name="T66" fmla="*/ 136 w 257"/>
                <a:gd name="T67" fmla="*/ 304 h 308"/>
                <a:gd name="T68" fmla="*/ 140 w 257"/>
                <a:gd name="T69" fmla="*/ 296 h 308"/>
                <a:gd name="T70" fmla="*/ 153 w 257"/>
                <a:gd name="T71" fmla="*/ 245 h 308"/>
                <a:gd name="T72" fmla="*/ 187 w 257"/>
                <a:gd name="T73" fmla="*/ 234 h 308"/>
                <a:gd name="T74" fmla="*/ 216 w 257"/>
                <a:gd name="T75" fmla="*/ 216 h 308"/>
                <a:gd name="T76" fmla="*/ 238 w 257"/>
                <a:gd name="T77" fmla="*/ 191 h 308"/>
                <a:gd name="T78" fmla="*/ 252 w 257"/>
                <a:gd name="T79" fmla="*/ 162 h 308"/>
                <a:gd name="T80" fmla="*/ 257 w 257"/>
                <a:gd name="T81" fmla="*/ 127 h 308"/>
                <a:gd name="T82" fmla="*/ 251 w 257"/>
                <a:gd name="T83" fmla="*/ 90 h 308"/>
                <a:gd name="T84" fmla="*/ 235 w 257"/>
                <a:gd name="T85" fmla="*/ 57 h 308"/>
                <a:gd name="T86" fmla="*/ 210 w 257"/>
                <a:gd name="T87" fmla="*/ 29 h 308"/>
                <a:gd name="T88" fmla="*/ 178 w 257"/>
                <a:gd name="T89" fmla="*/ 11 h 308"/>
                <a:gd name="T90" fmla="*/ 142 w 257"/>
                <a:gd name="T91" fmla="*/ 1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" h="308">
                  <a:moveTo>
                    <a:pt x="129" y="0"/>
                  </a:moveTo>
                  <a:lnTo>
                    <a:pt x="115" y="1"/>
                  </a:lnTo>
                  <a:lnTo>
                    <a:pt x="102" y="3"/>
                  </a:lnTo>
                  <a:lnTo>
                    <a:pt x="91" y="6"/>
                  </a:lnTo>
                  <a:lnTo>
                    <a:pt x="79" y="11"/>
                  </a:lnTo>
                  <a:lnTo>
                    <a:pt x="67" y="16"/>
                  </a:lnTo>
                  <a:lnTo>
                    <a:pt x="56" y="22"/>
                  </a:lnTo>
                  <a:lnTo>
                    <a:pt x="47" y="30"/>
                  </a:lnTo>
                  <a:lnTo>
                    <a:pt x="38" y="38"/>
                  </a:lnTo>
                  <a:lnTo>
                    <a:pt x="30" y="48"/>
                  </a:lnTo>
                  <a:lnTo>
                    <a:pt x="22" y="58"/>
                  </a:lnTo>
                  <a:lnTo>
                    <a:pt x="16" y="68"/>
                  </a:lnTo>
                  <a:lnTo>
                    <a:pt x="10" y="80"/>
                  </a:lnTo>
                  <a:lnTo>
                    <a:pt x="6" y="92"/>
                  </a:lnTo>
                  <a:lnTo>
                    <a:pt x="3" y="105"/>
                  </a:lnTo>
                  <a:lnTo>
                    <a:pt x="1" y="118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7"/>
                  </a:lnTo>
                  <a:lnTo>
                    <a:pt x="3" y="139"/>
                  </a:lnTo>
                  <a:lnTo>
                    <a:pt x="5" y="141"/>
                  </a:lnTo>
                  <a:lnTo>
                    <a:pt x="7" y="143"/>
                  </a:lnTo>
                  <a:lnTo>
                    <a:pt x="9" y="144"/>
                  </a:lnTo>
                  <a:lnTo>
                    <a:pt x="12" y="145"/>
                  </a:lnTo>
                  <a:lnTo>
                    <a:pt x="15" y="147"/>
                  </a:lnTo>
                  <a:lnTo>
                    <a:pt x="18" y="145"/>
                  </a:lnTo>
                  <a:lnTo>
                    <a:pt x="21" y="144"/>
                  </a:lnTo>
                  <a:lnTo>
                    <a:pt x="23" y="143"/>
                  </a:lnTo>
                  <a:lnTo>
                    <a:pt x="25" y="141"/>
                  </a:lnTo>
                  <a:lnTo>
                    <a:pt x="27" y="139"/>
                  </a:lnTo>
                  <a:lnTo>
                    <a:pt x="29" y="137"/>
                  </a:lnTo>
                  <a:lnTo>
                    <a:pt x="30" y="134"/>
                  </a:lnTo>
                  <a:lnTo>
                    <a:pt x="30" y="132"/>
                  </a:lnTo>
                  <a:lnTo>
                    <a:pt x="31" y="121"/>
                  </a:lnTo>
                  <a:lnTo>
                    <a:pt x="32" y="111"/>
                  </a:lnTo>
                  <a:lnTo>
                    <a:pt x="35" y="102"/>
                  </a:lnTo>
                  <a:lnTo>
                    <a:pt x="38" y="92"/>
                  </a:lnTo>
                  <a:lnTo>
                    <a:pt x="42" y="83"/>
                  </a:lnTo>
                  <a:lnTo>
                    <a:pt x="47" y="75"/>
                  </a:lnTo>
                  <a:lnTo>
                    <a:pt x="53" y="67"/>
                  </a:lnTo>
                  <a:lnTo>
                    <a:pt x="60" y="60"/>
                  </a:lnTo>
                  <a:lnTo>
                    <a:pt x="66" y="53"/>
                  </a:lnTo>
                  <a:lnTo>
                    <a:pt x="75" y="48"/>
                  </a:lnTo>
                  <a:lnTo>
                    <a:pt x="82" y="43"/>
                  </a:lnTo>
                  <a:lnTo>
                    <a:pt x="91" y="38"/>
                  </a:lnTo>
                  <a:lnTo>
                    <a:pt x="100" y="35"/>
                  </a:lnTo>
                  <a:lnTo>
                    <a:pt x="109" y="32"/>
                  </a:lnTo>
                  <a:lnTo>
                    <a:pt x="118" y="31"/>
                  </a:lnTo>
                  <a:lnTo>
                    <a:pt x="129" y="30"/>
                  </a:lnTo>
                  <a:lnTo>
                    <a:pt x="139" y="31"/>
                  </a:lnTo>
                  <a:lnTo>
                    <a:pt x="148" y="32"/>
                  </a:lnTo>
                  <a:lnTo>
                    <a:pt x="158" y="34"/>
                  </a:lnTo>
                  <a:lnTo>
                    <a:pt x="167" y="37"/>
                  </a:lnTo>
                  <a:lnTo>
                    <a:pt x="176" y="42"/>
                  </a:lnTo>
                  <a:lnTo>
                    <a:pt x="184" y="47"/>
                  </a:lnTo>
                  <a:lnTo>
                    <a:pt x="191" y="52"/>
                  </a:lnTo>
                  <a:lnTo>
                    <a:pt x="199" y="59"/>
                  </a:lnTo>
                  <a:lnTo>
                    <a:pt x="205" y="65"/>
                  </a:lnTo>
                  <a:lnTo>
                    <a:pt x="210" y="73"/>
                  </a:lnTo>
                  <a:lnTo>
                    <a:pt x="216" y="81"/>
                  </a:lnTo>
                  <a:lnTo>
                    <a:pt x="220" y="90"/>
                  </a:lnTo>
                  <a:lnTo>
                    <a:pt x="223" y="98"/>
                  </a:lnTo>
                  <a:lnTo>
                    <a:pt x="225" y="108"/>
                  </a:lnTo>
                  <a:lnTo>
                    <a:pt x="226" y="118"/>
                  </a:lnTo>
                  <a:lnTo>
                    <a:pt x="228" y="127"/>
                  </a:lnTo>
                  <a:lnTo>
                    <a:pt x="226" y="137"/>
                  </a:lnTo>
                  <a:lnTo>
                    <a:pt x="225" y="147"/>
                  </a:lnTo>
                  <a:lnTo>
                    <a:pt x="223" y="155"/>
                  </a:lnTo>
                  <a:lnTo>
                    <a:pt x="219" y="164"/>
                  </a:lnTo>
                  <a:lnTo>
                    <a:pt x="216" y="171"/>
                  </a:lnTo>
                  <a:lnTo>
                    <a:pt x="210" y="179"/>
                  </a:lnTo>
                  <a:lnTo>
                    <a:pt x="204" y="186"/>
                  </a:lnTo>
                  <a:lnTo>
                    <a:pt x="198" y="191"/>
                  </a:lnTo>
                  <a:lnTo>
                    <a:pt x="191" y="198"/>
                  </a:lnTo>
                  <a:lnTo>
                    <a:pt x="183" y="203"/>
                  </a:lnTo>
                  <a:lnTo>
                    <a:pt x="174" y="208"/>
                  </a:lnTo>
                  <a:lnTo>
                    <a:pt x="165" y="211"/>
                  </a:lnTo>
                  <a:lnTo>
                    <a:pt x="156" y="214"/>
                  </a:lnTo>
                  <a:lnTo>
                    <a:pt x="146" y="216"/>
                  </a:lnTo>
                  <a:lnTo>
                    <a:pt x="136" y="217"/>
                  </a:lnTo>
                  <a:lnTo>
                    <a:pt x="125" y="218"/>
                  </a:lnTo>
                  <a:lnTo>
                    <a:pt x="122" y="218"/>
                  </a:lnTo>
                  <a:lnTo>
                    <a:pt x="119" y="219"/>
                  </a:lnTo>
                  <a:lnTo>
                    <a:pt x="116" y="220"/>
                  </a:lnTo>
                  <a:lnTo>
                    <a:pt x="114" y="223"/>
                  </a:lnTo>
                  <a:lnTo>
                    <a:pt x="112" y="225"/>
                  </a:lnTo>
                  <a:lnTo>
                    <a:pt x="111" y="227"/>
                  </a:lnTo>
                  <a:lnTo>
                    <a:pt x="110" y="230"/>
                  </a:lnTo>
                  <a:lnTo>
                    <a:pt x="110" y="233"/>
                  </a:lnTo>
                  <a:lnTo>
                    <a:pt x="110" y="293"/>
                  </a:lnTo>
                  <a:lnTo>
                    <a:pt x="110" y="296"/>
                  </a:lnTo>
                  <a:lnTo>
                    <a:pt x="111" y="299"/>
                  </a:lnTo>
                  <a:lnTo>
                    <a:pt x="112" y="302"/>
                  </a:lnTo>
                  <a:lnTo>
                    <a:pt x="114" y="304"/>
                  </a:lnTo>
                  <a:lnTo>
                    <a:pt x="116" y="305"/>
                  </a:lnTo>
                  <a:lnTo>
                    <a:pt x="119" y="307"/>
                  </a:lnTo>
                  <a:lnTo>
                    <a:pt x="122" y="308"/>
                  </a:lnTo>
                  <a:lnTo>
                    <a:pt x="125" y="308"/>
                  </a:lnTo>
                  <a:lnTo>
                    <a:pt x="128" y="308"/>
                  </a:lnTo>
                  <a:lnTo>
                    <a:pt x="130" y="307"/>
                  </a:lnTo>
                  <a:lnTo>
                    <a:pt x="133" y="305"/>
                  </a:lnTo>
                  <a:lnTo>
                    <a:pt x="136" y="304"/>
                  </a:lnTo>
                  <a:lnTo>
                    <a:pt x="138" y="302"/>
                  </a:lnTo>
                  <a:lnTo>
                    <a:pt x="139" y="299"/>
                  </a:lnTo>
                  <a:lnTo>
                    <a:pt x="140" y="296"/>
                  </a:lnTo>
                  <a:lnTo>
                    <a:pt x="140" y="293"/>
                  </a:lnTo>
                  <a:lnTo>
                    <a:pt x="140" y="247"/>
                  </a:lnTo>
                  <a:lnTo>
                    <a:pt x="153" y="245"/>
                  </a:lnTo>
                  <a:lnTo>
                    <a:pt x="164" y="243"/>
                  </a:lnTo>
                  <a:lnTo>
                    <a:pt x="175" y="239"/>
                  </a:lnTo>
                  <a:lnTo>
                    <a:pt x="187" y="234"/>
                  </a:lnTo>
                  <a:lnTo>
                    <a:pt x="196" y="229"/>
                  </a:lnTo>
                  <a:lnTo>
                    <a:pt x="206" y="223"/>
                  </a:lnTo>
                  <a:lnTo>
                    <a:pt x="216" y="216"/>
                  </a:lnTo>
                  <a:lnTo>
                    <a:pt x="223" y="209"/>
                  </a:lnTo>
                  <a:lnTo>
                    <a:pt x="231" y="200"/>
                  </a:lnTo>
                  <a:lnTo>
                    <a:pt x="238" y="191"/>
                  </a:lnTo>
                  <a:lnTo>
                    <a:pt x="244" y="182"/>
                  </a:lnTo>
                  <a:lnTo>
                    <a:pt x="248" y="172"/>
                  </a:lnTo>
                  <a:lnTo>
                    <a:pt x="252" y="162"/>
                  </a:lnTo>
                  <a:lnTo>
                    <a:pt x="255" y="151"/>
                  </a:lnTo>
                  <a:lnTo>
                    <a:pt x="256" y="139"/>
                  </a:lnTo>
                  <a:lnTo>
                    <a:pt x="257" y="127"/>
                  </a:lnTo>
                  <a:lnTo>
                    <a:pt x="256" y="114"/>
                  </a:lnTo>
                  <a:lnTo>
                    <a:pt x="254" y="102"/>
                  </a:lnTo>
                  <a:lnTo>
                    <a:pt x="251" y="90"/>
                  </a:lnTo>
                  <a:lnTo>
                    <a:pt x="247" y="78"/>
                  </a:lnTo>
                  <a:lnTo>
                    <a:pt x="241" y="67"/>
                  </a:lnTo>
                  <a:lnTo>
                    <a:pt x="235" y="57"/>
                  </a:lnTo>
                  <a:lnTo>
                    <a:pt x="228" y="47"/>
                  </a:lnTo>
                  <a:lnTo>
                    <a:pt x="220" y="37"/>
                  </a:lnTo>
                  <a:lnTo>
                    <a:pt x="210" y="29"/>
                  </a:lnTo>
                  <a:lnTo>
                    <a:pt x="201" y="22"/>
                  </a:lnTo>
                  <a:lnTo>
                    <a:pt x="190" y="16"/>
                  </a:lnTo>
                  <a:lnTo>
                    <a:pt x="178" y="11"/>
                  </a:lnTo>
                  <a:lnTo>
                    <a:pt x="167" y="6"/>
                  </a:lnTo>
                  <a:lnTo>
                    <a:pt x="155" y="3"/>
                  </a:lnTo>
                  <a:lnTo>
                    <a:pt x="142" y="1"/>
                  </a:lnTo>
                  <a:lnTo>
                    <a:pt x="129" y="0"/>
                  </a:lnTo>
                  <a:lnTo>
                    <a:pt x="1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1231C2-DEC2-032A-DB55-19C16F7CD172}"/>
              </a:ext>
            </a:extLst>
          </p:cNvPr>
          <p:cNvGrpSpPr/>
          <p:nvPr/>
        </p:nvGrpSpPr>
        <p:grpSpPr>
          <a:xfrm>
            <a:off x="9009502" y="1740534"/>
            <a:ext cx="1020709" cy="947397"/>
            <a:chOff x="2030413" y="2522538"/>
            <a:chExt cx="287338" cy="266700"/>
          </a:xfrm>
          <a:solidFill>
            <a:srgbClr val="FFC000"/>
          </a:solidFill>
        </p:grpSpPr>
        <p:sp>
          <p:nvSpPr>
            <p:cNvPr id="26" name="Freeform 229">
              <a:extLst>
                <a:ext uri="{FF2B5EF4-FFF2-40B4-BE49-F238E27FC236}">
                  <a16:creationId xmlns:a16="http://schemas.microsoft.com/office/drawing/2014/main" id="{A76A7045-5F3C-1209-4B32-2A1AC9FAB4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0413" y="2522538"/>
              <a:ext cx="287338" cy="266700"/>
            </a:xfrm>
            <a:custGeom>
              <a:avLst/>
              <a:gdLst>
                <a:gd name="T0" fmla="*/ 375 w 902"/>
                <a:gd name="T1" fmla="*/ 711 h 841"/>
                <a:gd name="T2" fmla="*/ 299 w 902"/>
                <a:gd name="T3" fmla="*/ 694 h 841"/>
                <a:gd name="T4" fmla="*/ 159 w 902"/>
                <a:gd name="T5" fmla="*/ 636 h 841"/>
                <a:gd name="T6" fmla="*/ 141 w 902"/>
                <a:gd name="T7" fmla="*/ 605 h 841"/>
                <a:gd name="T8" fmla="*/ 80 w 902"/>
                <a:gd name="T9" fmla="*/ 537 h 841"/>
                <a:gd name="T10" fmla="*/ 42 w 902"/>
                <a:gd name="T11" fmla="*/ 460 h 841"/>
                <a:gd name="T12" fmla="*/ 31 w 902"/>
                <a:gd name="T13" fmla="*/ 376 h 841"/>
                <a:gd name="T14" fmla="*/ 44 w 902"/>
                <a:gd name="T15" fmla="*/ 290 h 841"/>
                <a:gd name="T16" fmla="*/ 81 w 902"/>
                <a:gd name="T17" fmla="*/ 210 h 841"/>
                <a:gd name="T18" fmla="*/ 140 w 902"/>
                <a:gd name="T19" fmla="*/ 143 h 841"/>
                <a:gd name="T20" fmla="*/ 216 w 902"/>
                <a:gd name="T21" fmla="*/ 88 h 841"/>
                <a:gd name="T22" fmla="*/ 307 w 902"/>
                <a:gd name="T23" fmla="*/ 50 h 841"/>
                <a:gd name="T24" fmla="*/ 407 w 902"/>
                <a:gd name="T25" fmla="*/ 31 h 841"/>
                <a:gd name="T26" fmla="*/ 514 w 902"/>
                <a:gd name="T27" fmla="*/ 34 h 841"/>
                <a:gd name="T28" fmla="*/ 614 w 902"/>
                <a:gd name="T29" fmla="*/ 56 h 841"/>
                <a:gd name="T30" fmla="*/ 702 w 902"/>
                <a:gd name="T31" fmla="*/ 98 h 841"/>
                <a:gd name="T32" fmla="*/ 775 w 902"/>
                <a:gd name="T33" fmla="*/ 156 h 841"/>
                <a:gd name="T34" fmla="*/ 830 w 902"/>
                <a:gd name="T35" fmla="*/ 225 h 841"/>
                <a:gd name="T36" fmla="*/ 862 w 902"/>
                <a:gd name="T37" fmla="*/ 306 h 841"/>
                <a:gd name="T38" fmla="*/ 871 w 902"/>
                <a:gd name="T39" fmla="*/ 393 h 841"/>
                <a:gd name="T40" fmla="*/ 852 w 902"/>
                <a:gd name="T41" fmla="*/ 477 h 841"/>
                <a:gd name="T42" fmla="*/ 810 w 902"/>
                <a:gd name="T43" fmla="*/ 552 h 841"/>
                <a:gd name="T44" fmla="*/ 748 w 902"/>
                <a:gd name="T45" fmla="*/ 616 h 841"/>
                <a:gd name="T46" fmla="*/ 668 w 902"/>
                <a:gd name="T47" fmla="*/ 667 h 841"/>
                <a:gd name="T48" fmla="*/ 575 w 902"/>
                <a:gd name="T49" fmla="*/ 701 h 841"/>
                <a:gd name="T50" fmla="*/ 473 w 902"/>
                <a:gd name="T51" fmla="*/ 716 h 841"/>
                <a:gd name="T52" fmla="*/ 382 w 902"/>
                <a:gd name="T53" fmla="*/ 4 h 841"/>
                <a:gd name="T54" fmla="*/ 276 w 902"/>
                <a:gd name="T55" fmla="*/ 29 h 841"/>
                <a:gd name="T56" fmla="*/ 182 w 902"/>
                <a:gd name="T57" fmla="*/ 75 h 841"/>
                <a:gd name="T58" fmla="*/ 103 w 902"/>
                <a:gd name="T59" fmla="*/ 137 h 841"/>
                <a:gd name="T60" fmla="*/ 45 w 902"/>
                <a:gd name="T61" fmla="*/ 213 h 841"/>
                <a:gd name="T62" fmla="*/ 9 w 902"/>
                <a:gd name="T63" fmla="*/ 300 h 841"/>
                <a:gd name="T64" fmla="*/ 1 w 902"/>
                <a:gd name="T65" fmla="*/ 395 h 841"/>
                <a:gd name="T66" fmla="*/ 19 w 902"/>
                <a:gd name="T67" fmla="*/ 482 h 841"/>
                <a:gd name="T68" fmla="*/ 62 w 902"/>
                <a:gd name="T69" fmla="*/ 563 h 841"/>
                <a:gd name="T70" fmla="*/ 127 w 902"/>
                <a:gd name="T71" fmla="*/ 634 h 841"/>
                <a:gd name="T72" fmla="*/ 37 w 902"/>
                <a:gd name="T73" fmla="*/ 835 h 841"/>
                <a:gd name="T74" fmla="*/ 51 w 902"/>
                <a:gd name="T75" fmla="*/ 840 h 841"/>
                <a:gd name="T76" fmla="*/ 355 w 902"/>
                <a:gd name="T77" fmla="*/ 738 h 841"/>
                <a:gd name="T78" fmla="*/ 450 w 902"/>
                <a:gd name="T79" fmla="*/ 747 h 841"/>
                <a:gd name="T80" fmla="*/ 564 w 902"/>
                <a:gd name="T81" fmla="*/ 735 h 841"/>
                <a:gd name="T82" fmla="*/ 665 w 902"/>
                <a:gd name="T83" fmla="*/ 702 h 841"/>
                <a:gd name="T84" fmla="*/ 753 w 902"/>
                <a:gd name="T85" fmla="*/ 650 h 841"/>
                <a:gd name="T86" fmla="*/ 825 w 902"/>
                <a:gd name="T87" fmla="*/ 583 h 841"/>
                <a:gd name="T88" fmla="*/ 874 w 902"/>
                <a:gd name="T89" fmla="*/ 503 h 841"/>
                <a:gd name="T90" fmla="*/ 898 w 902"/>
                <a:gd name="T91" fmla="*/ 414 h 841"/>
                <a:gd name="T92" fmla="*/ 896 w 902"/>
                <a:gd name="T93" fmla="*/ 319 h 841"/>
                <a:gd name="T94" fmla="*/ 865 w 902"/>
                <a:gd name="T95" fmla="*/ 230 h 841"/>
                <a:gd name="T96" fmla="*/ 812 w 902"/>
                <a:gd name="T97" fmla="*/ 151 h 841"/>
                <a:gd name="T98" fmla="*/ 737 w 902"/>
                <a:gd name="T99" fmla="*/ 85 h 841"/>
                <a:gd name="T100" fmla="*/ 646 w 902"/>
                <a:gd name="T101" fmla="*/ 36 h 841"/>
                <a:gd name="T102" fmla="*/ 541 w 902"/>
                <a:gd name="T103" fmla="*/ 7 h 841"/>
                <a:gd name="T104" fmla="*/ 450 w 902"/>
                <a:gd name="T105" fmla="*/ 0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2" h="841">
                  <a:moveTo>
                    <a:pt x="450" y="717"/>
                  </a:moveTo>
                  <a:lnTo>
                    <a:pt x="432" y="716"/>
                  </a:lnTo>
                  <a:lnTo>
                    <a:pt x="413" y="714"/>
                  </a:lnTo>
                  <a:lnTo>
                    <a:pt x="393" y="713"/>
                  </a:lnTo>
                  <a:lnTo>
                    <a:pt x="375" y="711"/>
                  </a:lnTo>
                  <a:lnTo>
                    <a:pt x="357" y="708"/>
                  </a:lnTo>
                  <a:lnTo>
                    <a:pt x="339" y="704"/>
                  </a:lnTo>
                  <a:lnTo>
                    <a:pt x="321" y="700"/>
                  </a:lnTo>
                  <a:lnTo>
                    <a:pt x="302" y="694"/>
                  </a:lnTo>
                  <a:lnTo>
                    <a:pt x="299" y="694"/>
                  </a:lnTo>
                  <a:lnTo>
                    <a:pt x="297" y="694"/>
                  </a:lnTo>
                  <a:lnTo>
                    <a:pt x="294" y="694"/>
                  </a:lnTo>
                  <a:lnTo>
                    <a:pt x="292" y="695"/>
                  </a:lnTo>
                  <a:lnTo>
                    <a:pt x="81" y="794"/>
                  </a:lnTo>
                  <a:lnTo>
                    <a:pt x="159" y="636"/>
                  </a:lnTo>
                  <a:lnTo>
                    <a:pt x="161" y="631"/>
                  </a:lnTo>
                  <a:lnTo>
                    <a:pt x="160" y="627"/>
                  </a:lnTo>
                  <a:lnTo>
                    <a:pt x="159" y="621"/>
                  </a:lnTo>
                  <a:lnTo>
                    <a:pt x="155" y="618"/>
                  </a:lnTo>
                  <a:lnTo>
                    <a:pt x="141" y="605"/>
                  </a:lnTo>
                  <a:lnTo>
                    <a:pt x="127" y="593"/>
                  </a:lnTo>
                  <a:lnTo>
                    <a:pt x="114" y="580"/>
                  </a:lnTo>
                  <a:lnTo>
                    <a:pt x="101" y="566"/>
                  </a:lnTo>
                  <a:lnTo>
                    <a:pt x="91" y="552"/>
                  </a:lnTo>
                  <a:lnTo>
                    <a:pt x="80" y="537"/>
                  </a:lnTo>
                  <a:lnTo>
                    <a:pt x="71" y="522"/>
                  </a:lnTo>
                  <a:lnTo>
                    <a:pt x="63" y="507"/>
                  </a:lnTo>
                  <a:lnTo>
                    <a:pt x="55" y="492"/>
                  </a:lnTo>
                  <a:lnTo>
                    <a:pt x="49" y="476"/>
                  </a:lnTo>
                  <a:lnTo>
                    <a:pt x="42" y="460"/>
                  </a:lnTo>
                  <a:lnTo>
                    <a:pt x="38" y="444"/>
                  </a:lnTo>
                  <a:lnTo>
                    <a:pt x="35" y="427"/>
                  </a:lnTo>
                  <a:lnTo>
                    <a:pt x="32" y="410"/>
                  </a:lnTo>
                  <a:lnTo>
                    <a:pt x="31" y="393"/>
                  </a:lnTo>
                  <a:lnTo>
                    <a:pt x="31" y="376"/>
                  </a:lnTo>
                  <a:lnTo>
                    <a:pt x="31" y="358"/>
                  </a:lnTo>
                  <a:lnTo>
                    <a:pt x="33" y="341"/>
                  </a:lnTo>
                  <a:lnTo>
                    <a:pt x="35" y="323"/>
                  </a:lnTo>
                  <a:lnTo>
                    <a:pt x="39" y="306"/>
                  </a:lnTo>
                  <a:lnTo>
                    <a:pt x="44" y="290"/>
                  </a:lnTo>
                  <a:lnTo>
                    <a:pt x="49" y="273"/>
                  </a:lnTo>
                  <a:lnTo>
                    <a:pt x="55" y="256"/>
                  </a:lnTo>
                  <a:lnTo>
                    <a:pt x="63" y="242"/>
                  </a:lnTo>
                  <a:lnTo>
                    <a:pt x="71" y="225"/>
                  </a:lnTo>
                  <a:lnTo>
                    <a:pt x="81" y="210"/>
                  </a:lnTo>
                  <a:lnTo>
                    <a:pt x="91" y="197"/>
                  </a:lnTo>
                  <a:lnTo>
                    <a:pt x="102" y="183"/>
                  </a:lnTo>
                  <a:lnTo>
                    <a:pt x="114" y="169"/>
                  </a:lnTo>
                  <a:lnTo>
                    <a:pt x="126" y="156"/>
                  </a:lnTo>
                  <a:lnTo>
                    <a:pt x="140" y="143"/>
                  </a:lnTo>
                  <a:lnTo>
                    <a:pt x="154" y="131"/>
                  </a:lnTo>
                  <a:lnTo>
                    <a:pt x="168" y="120"/>
                  </a:lnTo>
                  <a:lnTo>
                    <a:pt x="184" y="109"/>
                  </a:lnTo>
                  <a:lnTo>
                    <a:pt x="200" y="98"/>
                  </a:lnTo>
                  <a:lnTo>
                    <a:pt x="216" y="88"/>
                  </a:lnTo>
                  <a:lnTo>
                    <a:pt x="233" y="80"/>
                  </a:lnTo>
                  <a:lnTo>
                    <a:pt x="250" y="71"/>
                  </a:lnTo>
                  <a:lnTo>
                    <a:pt x="268" y="64"/>
                  </a:lnTo>
                  <a:lnTo>
                    <a:pt x="287" y="56"/>
                  </a:lnTo>
                  <a:lnTo>
                    <a:pt x="307" y="50"/>
                  </a:lnTo>
                  <a:lnTo>
                    <a:pt x="326" y="45"/>
                  </a:lnTo>
                  <a:lnTo>
                    <a:pt x="345" y="40"/>
                  </a:lnTo>
                  <a:lnTo>
                    <a:pt x="366" y="36"/>
                  </a:lnTo>
                  <a:lnTo>
                    <a:pt x="387" y="34"/>
                  </a:lnTo>
                  <a:lnTo>
                    <a:pt x="407" y="31"/>
                  </a:lnTo>
                  <a:lnTo>
                    <a:pt x="429" y="30"/>
                  </a:lnTo>
                  <a:lnTo>
                    <a:pt x="450" y="30"/>
                  </a:lnTo>
                  <a:lnTo>
                    <a:pt x="473" y="30"/>
                  </a:lnTo>
                  <a:lnTo>
                    <a:pt x="494" y="31"/>
                  </a:lnTo>
                  <a:lnTo>
                    <a:pt x="514" y="34"/>
                  </a:lnTo>
                  <a:lnTo>
                    <a:pt x="536" y="36"/>
                  </a:lnTo>
                  <a:lnTo>
                    <a:pt x="556" y="40"/>
                  </a:lnTo>
                  <a:lnTo>
                    <a:pt x="575" y="45"/>
                  </a:lnTo>
                  <a:lnTo>
                    <a:pt x="595" y="50"/>
                  </a:lnTo>
                  <a:lnTo>
                    <a:pt x="614" y="56"/>
                  </a:lnTo>
                  <a:lnTo>
                    <a:pt x="633" y="64"/>
                  </a:lnTo>
                  <a:lnTo>
                    <a:pt x="651" y="71"/>
                  </a:lnTo>
                  <a:lnTo>
                    <a:pt x="668" y="80"/>
                  </a:lnTo>
                  <a:lnTo>
                    <a:pt x="686" y="88"/>
                  </a:lnTo>
                  <a:lnTo>
                    <a:pt x="702" y="98"/>
                  </a:lnTo>
                  <a:lnTo>
                    <a:pt x="718" y="109"/>
                  </a:lnTo>
                  <a:lnTo>
                    <a:pt x="734" y="120"/>
                  </a:lnTo>
                  <a:lnTo>
                    <a:pt x="748" y="131"/>
                  </a:lnTo>
                  <a:lnTo>
                    <a:pt x="761" y="143"/>
                  </a:lnTo>
                  <a:lnTo>
                    <a:pt x="775" y="156"/>
                  </a:lnTo>
                  <a:lnTo>
                    <a:pt x="787" y="169"/>
                  </a:lnTo>
                  <a:lnTo>
                    <a:pt x="799" y="183"/>
                  </a:lnTo>
                  <a:lnTo>
                    <a:pt x="810" y="197"/>
                  </a:lnTo>
                  <a:lnTo>
                    <a:pt x="820" y="210"/>
                  </a:lnTo>
                  <a:lnTo>
                    <a:pt x="830" y="225"/>
                  </a:lnTo>
                  <a:lnTo>
                    <a:pt x="839" y="242"/>
                  </a:lnTo>
                  <a:lnTo>
                    <a:pt x="846" y="256"/>
                  </a:lnTo>
                  <a:lnTo>
                    <a:pt x="852" y="273"/>
                  </a:lnTo>
                  <a:lnTo>
                    <a:pt x="858" y="290"/>
                  </a:lnTo>
                  <a:lnTo>
                    <a:pt x="862" y="306"/>
                  </a:lnTo>
                  <a:lnTo>
                    <a:pt x="866" y="323"/>
                  </a:lnTo>
                  <a:lnTo>
                    <a:pt x="868" y="341"/>
                  </a:lnTo>
                  <a:lnTo>
                    <a:pt x="871" y="358"/>
                  </a:lnTo>
                  <a:lnTo>
                    <a:pt x="871" y="376"/>
                  </a:lnTo>
                  <a:lnTo>
                    <a:pt x="871" y="393"/>
                  </a:lnTo>
                  <a:lnTo>
                    <a:pt x="868" y="411"/>
                  </a:lnTo>
                  <a:lnTo>
                    <a:pt x="866" y="428"/>
                  </a:lnTo>
                  <a:lnTo>
                    <a:pt x="862" y="445"/>
                  </a:lnTo>
                  <a:lnTo>
                    <a:pt x="858" y="461"/>
                  </a:lnTo>
                  <a:lnTo>
                    <a:pt x="852" y="477"/>
                  </a:lnTo>
                  <a:lnTo>
                    <a:pt x="846" y="493"/>
                  </a:lnTo>
                  <a:lnTo>
                    <a:pt x="839" y="508"/>
                  </a:lnTo>
                  <a:lnTo>
                    <a:pt x="830" y="523"/>
                  </a:lnTo>
                  <a:lnTo>
                    <a:pt x="820" y="538"/>
                  </a:lnTo>
                  <a:lnTo>
                    <a:pt x="810" y="552"/>
                  </a:lnTo>
                  <a:lnTo>
                    <a:pt x="799" y="566"/>
                  </a:lnTo>
                  <a:lnTo>
                    <a:pt x="787" y="580"/>
                  </a:lnTo>
                  <a:lnTo>
                    <a:pt x="775" y="593"/>
                  </a:lnTo>
                  <a:lnTo>
                    <a:pt x="761" y="604"/>
                  </a:lnTo>
                  <a:lnTo>
                    <a:pt x="748" y="616"/>
                  </a:lnTo>
                  <a:lnTo>
                    <a:pt x="734" y="628"/>
                  </a:lnTo>
                  <a:lnTo>
                    <a:pt x="718" y="639"/>
                  </a:lnTo>
                  <a:lnTo>
                    <a:pt x="702" y="648"/>
                  </a:lnTo>
                  <a:lnTo>
                    <a:pt x="686" y="658"/>
                  </a:lnTo>
                  <a:lnTo>
                    <a:pt x="668" y="667"/>
                  </a:lnTo>
                  <a:lnTo>
                    <a:pt x="651" y="675"/>
                  </a:lnTo>
                  <a:lnTo>
                    <a:pt x="633" y="682"/>
                  </a:lnTo>
                  <a:lnTo>
                    <a:pt x="614" y="690"/>
                  </a:lnTo>
                  <a:lnTo>
                    <a:pt x="595" y="695"/>
                  </a:lnTo>
                  <a:lnTo>
                    <a:pt x="575" y="701"/>
                  </a:lnTo>
                  <a:lnTo>
                    <a:pt x="556" y="706"/>
                  </a:lnTo>
                  <a:lnTo>
                    <a:pt x="536" y="709"/>
                  </a:lnTo>
                  <a:lnTo>
                    <a:pt x="514" y="712"/>
                  </a:lnTo>
                  <a:lnTo>
                    <a:pt x="494" y="714"/>
                  </a:lnTo>
                  <a:lnTo>
                    <a:pt x="473" y="716"/>
                  </a:lnTo>
                  <a:lnTo>
                    <a:pt x="450" y="717"/>
                  </a:lnTo>
                  <a:close/>
                  <a:moveTo>
                    <a:pt x="450" y="0"/>
                  </a:moveTo>
                  <a:lnTo>
                    <a:pt x="428" y="0"/>
                  </a:lnTo>
                  <a:lnTo>
                    <a:pt x="405" y="1"/>
                  </a:lnTo>
                  <a:lnTo>
                    <a:pt x="382" y="4"/>
                  </a:lnTo>
                  <a:lnTo>
                    <a:pt x="360" y="7"/>
                  </a:lnTo>
                  <a:lnTo>
                    <a:pt x="338" y="11"/>
                  </a:lnTo>
                  <a:lnTo>
                    <a:pt x="316" y="17"/>
                  </a:lnTo>
                  <a:lnTo>
                    <a:pt x="296" y="22"/>
                  </a:lnTo>
                  <a:lnTo>
                    <a:pt x="276" y="29"/>
                  </a:lnTo>
                  <a:lnTo>
                    <a:pt x="255" y="36"/>
                  </a:lnTo>
                  <a:lnTo>
                    <a:pt x="236" y="45"/>
                  </a:lnTo>
                  <a:lnTo>
                    <a:pt x="217" y="54"/>
                  </a:lnTo>
                  <a:lnTo>
                    <a:pt x="199" y="64"/>
                  </a:lnTo>
                  <a:lnTo>
                    <a:pt x="182" y="75"/>
                  </a:lnTo>
                  <a:lnTo>
                    <a:pt x="164" y="85"/>
                  </a:lnTo>
                  <a:lnTo>
                    <a:pt x="148" y="97"/>
                  </a:lnTo>
                  <a:lnTo>
                    <a:pt x="132" y="110"/>
                  </a:lnTo>
                  <a:lnTo>
                    <a:pt x="117" y="123"/>
                  </a:lnTo>
                  <a:lnTo>
                    <a:pt x="103" y="137"/>
                  </a:lnTo>
                  <a:lnTo>
                    <a:pt x="90" y="151"/>
                  </a:lnTo>
                  <a:lnTo>
                    <a:pt x="77" y="166"/>
                  </a:lnTo>
                  <a:lnTo>
                    <a:pt x="65" y="181"/>
                  </a:lnTo>
                  <a:lnTo>
                    <a:pt x="54" y="197"/>
                  </a:lnTo>
                  <a:lnTo>
                    <a:pt x="45" y="213"/>
                  </a:lnTo>
                  <a:lnTo>
                    <a:pt x="36" y="230"/>
                  </a:lnTo>
                  <a:lnTo>
                    <a:pt x="27" y="247"/>
                  </a:lnTo>
                  <a:lnTo>
                    <a:pt x="20" y="264"/>
                  </a:lnTo>
                  <a:lnTo>
                    <a:pt x="15" y="282"/>
                  </a:lnTo>
                  <a:lnTo>
                    <a:pt x="9" y="300"/>
                  </a:lnTo>
                  <a:lnTo>
                    <a:pt x="5" y="319"/>
                  </a:lnTo>
                  <a:lnTo>
                    <a:pt x="3" y="338"/>
                  </a:lnTo>
                  <a:lnTo>
                    <a:pt x="1" y="357"/>
                  </a:lnTo>
                  <a:lnTo>
                    <a:pt x="0" y="376"/>
                  </a:lnTo>
                  <a:lnTo>
                    <a:pt x="1" y="395"/>
                  </a:lnTo>
                  <a:lnTo>
                    <a:pt x="2" y="412"/>
                  </a:lnTo>
                  <a:lnTo>
                    <a:pt x="5" y="430"/>
                  </a:lnTo>
                  <a:lnTo>
                    <a:pt x="8" y="447"/>
                  </a:lnTo>
                  <a:lnTo>
                    <a:pt x="14" y="465"/>
                  </a:lnTo>
                  <a:lnTo>
                    <a:pt x="19" y="482"/>
                  </a:lnTo>
                  <a:lnTo>
                    <a:pt x="25" y="498"/>
                  </a:lnTo>
                  <a:lnTo>
                    <a:pt x="33" y="515"/>
                  </a:lnTo>
                  <a:lnTo>
                    <a:pt x="41" y="532"/>
                  </a:lnTo>
                  <a:lnTo>
                    <a:pt x="51" y="548"/>
                  </a:lnTo>
                  <a:lnTo>
                    <a:pt x="62" y="563"/>
                  </a:lnTo>
                  <a:lnTo>
                    <a:pt x="72" y="578"/>
                  </a:lnTo>
                  <a:lnTo>
                    <a:pt x="85" y="593"/>
                  </a:lnTo>
                  <a:lnTo>
                    <a:pt x="98" y="606"/>
                  </a:lnTo>
                  <a:lnTo>
                    <a:pt x="112" y="620"/>
                  </a:lnTo>
                  <a:lnTo>
                    <a:pt x="127" y="634"/>
                  </a:lnTo>
                  <a:lnTo>
                    <a:pt x="34" y="818"/>
                  </a:lnTo>
                  <a:lnTo>
                    <a:pt x="33" y="823"/>
                  </a:lnTo>
                  <a:lnTo>
                    <a:pt x="33" y="828"/>
                  </a:lnTo>
                  <a:lnTo>
                    <a:pt x="34" y="832"/>
                  </a:lnTo>
                  <a:lnTo>
                    <a:pt x="37" y="835"/>
                  </a:lnTo>
                  <a:lnTo>
                    <a:pt x="39" y="838"/>
                  </a:lnTo>
                  <a:lnTo>
                    <a:pt x="42" y="840"/>
                  </a:lnTo>
                  <a:lnTo>
                    <a:pt x="45" y="840"/>
                  </a:lnTo>
                  <a:lnTo>
                    <a:pt x="48" y="841"/>
                  </a:lnTo>
                  <a:lnTo>
                    <a:pt x="51" y="840"/>
                  </a:lnTo>
                  <a:lnTo>
                    <a:pt x="54" y="839"/>
                  </a:lnTo>
                  <a:lnTo>
                    <a:pt x="299" y="725"/>
                  </a:lnTo>
                  <a:lnTo>
                    <a:pt x="317" y="729"/>
                  </a:lnTo>
                  <a:lnTo>
                    <a:pt x="336" y="734"/>
                  </a:lnTo>
                  <a:lnTo>
                    <a:pt x="355" y="738"/>
                  </a:lnTo>
                  <a:lnTo>
                    <a:pt x="374" y="741"/>
                  </a:lnTo>
                  <a:lnTo>
                    <a:pt x="392" y="743"/>
                  </a:lnTo>
                  <a:lnTo>
                    <a:pt x="412" y="744"/>
                  </a:lnTo>
                  <a:lnTo>
                    <a:pt x="431" y="746"/>
                  </a:lnTo>
                  <a:lnTo>
                    <a:pt x="450" y="747"/>
                  </a:lnTo>
                  <a:lnTo>
                    <a:pt x="474" y="746"/>
                  </a:lnTo>
                  <a:lnTo>
                    <a:pt x="496" y="744"/>
                  </a:lnTo>
                  <a:lnTo>
                    <a:pt x="520" y="742"/>
                  </a:lnTo>
                  <a:lnTo>
                    <a:pt x="541" y="739"/>
                  </a:lnTo>
                  <a:lnTo>
                    <a:pt x="564" y="735"/>
                  </a:lnTo>
                  <a:lnTo>
                    <a:pt x="585" y="729"/>
                  </a:lnTo>
                  <a:lnTo>
                    <a:pt x="605" y="724"/>
                  </a:lnTo>
                  <a:lnTo>
                    <a:pt x="626" y="717"/>
                  </a:lnTo>
                  <a:lnTo>
                    <a:pt x="646" y="709"/>
                  </a:lnTo>
                  <a:lnTo>
                    <a:pt x="665" y="702"/>
                  </a:lnTo>
                  <a:lnTo>
                    <a:pt x="684" y="693"/>
                  </a:lnTo>
                  <a:lnTo>
                    <a:pt x="703" y="682"/>
                  </a:lnTo>
                  <a:lnTo>
                    <a:pt x="720" y="673"/>
                  </a:lnTo>
                  <a:lnTo>
                    <a:pt x="737" y="662"/>
                  </a:lnTo>
                  <a:lnTo>
                    <a:pt x="753" y="650"/>
                  </a:lnTo>
                  <a:lnTo>
                    <a:pt x="769" y="637"/>
                  </a:lnTo>
                  <a:lnTo>
                    <a:pt x="784" y="625"/>
                  </a:lnTo>
                  <a:lnTo>
                    <a:pt x="798" y="612"/>
                  </a:lnTo>
                  <a:lnTo>
                    <a:pt x="812" y="598"/>
                  </a:lnTo>
                  <a:lnTo>
                    <a:pt x="825" y="583"/>
                  </a:lnTo>
                  <a:lnTo>
                    <a:pt x="835" y="568"/>
                  </a:lnTo>
                  <a:lnTo>
                    <a:pt x="847" y="552"/>
                  </a:lnTo>
                  <a:lnTo>
                    <a:pt x="857" y="537"/>
                  </a:lnTo>
                  <a:lnTo>
                    <a:pt x="865" y="520"/>
                  </a:lnTo>
                  <a:lnTo>
                    <a:pt x="874" y="503"/>
                  </a:lnTo>
                  <a:lnTo>
                    <a:pt x="881" y="485"/>
                  </a:lnTo>
                  <a:lnTo>
                    <a:pt x="887" y="468"/>
                  </a:lnTo>
                  <a:lnTo>
                    <a:pt x="892" y="450"/>
                  </a:lnTo>
                  <a:lnTo>
                    <a:pt x="896" y="432"/>
                  </a:lnTo>
                  <a:lnTo>
                    <a:pt x="898" y="414"/>
                  </a:lnTo>
                  <a:lnTo>
                    <a:pt x="901" y="395"/>
                  </a:lnTo>
                  <a:lnTo>
                    <a:pt x="902" y="376"/>
                  </a:lnTo>
                  <a:lnTo>
                    <a:pt x="901" y="357"/>
                  </a:lnTo>
                  <a:lnTo>
                    <a:pt x="898" y="338"/>
                  </a:lnTo>
                  <a:lnTo>
                    <a:pt x="896" y="319"/>
                  </a:lnTo>
                  <a:lnTo>
                    <a:pt x="892" y="300"/>
                  </a:lnTo>
                  <a:lnTo>
                    <a:pt x="887" y="282"/>
                  </a:lnTo>
                  <a:lnTo>
                    <a:pt x="881" y="264"/>
                  </a:lnTo>
                  <a:lnTo>
                    <a:pt x="874" y="247"/>
                  </a:lnTo>
                  <a:lnTo>
                    <a:pt x="865" y="230"/>
                  </a:lnTo>
                  <a:lnTo>
                    <a:pt x="857" y="213"/>
                  </a:lnTo>
                  <a:lnTo>
                    <a:pt x="847" y="197"/>
                  </a:lnTo>
                  <a:lnTo>
                    <a:pt x="835" y="181"/>
                  </a:lnTo>
                  <a:lnTo>
                    <a:pt x="825" y="166"/>
                  </a:lnTo>
                  <a:lnTo>
                    <a:pt x="812" y="151"/>
                  </a:lnTo>
                  <a:lnTo>
                    <a:pt x="798" y="137"/>
                  </a:lnTo>
                  <a:lnTo>
                    <a:pt x="784" y="123"/>
                  </a:lnTo>
                  <a:lnTo>
                    <a:pt x="769" y="110"/>
                  </a:lnTo>
                  <a:lnTo>
                    <a:pt x="753" y="97"/>
                  </a:lnTo>
                  <a:lnTo>
                    <a:pt x="737" y="85"/>
                  </a:lnTo>
                  <a:lnTo>
                    <a:pt x="720" y="75"/>
                  </a:lnTo>
                  <a:lnTo>
                    <a:pt x="703" y="64"/>
                  </a:lnTo>
                  <a:lnTo>
                    <a:pt x="684" y="54"/>
                  </a:lnTo>
                  <a:lnTo>
                    <a:pt x="665" y="45"/>
                  </a:lnTo>
                  <a:lnTo>
                    <a:pt x="646" y="36"/>
                  </a:lnTo>
                  <a:lnTo>
                    <a:pt x="626" y="29"/>
                  </a:lnTo>
                  <a:lnTo>
                    <a:pt x="605" y="22"/>
                  </a:lnTo>
                  <a:lnTo>
                    <a:pt x="585" y="17"/>
                  </a:lnTo>
                  <a:lnTo>
                    <a:pt x="564" y="11"/>
                  </a:lnTo>
                  <a:lnTo>
                    <a:pt x="541" y="7"/>
                  </a:lnTo>
                  <a:lnTo>
                    <a:pt x="520" y="4"/>
                  </a:lnTo>
                  <a:lnTo>
                    <a:pt x="496" y="2"/>
                  </a:lnTo>
                  <a:lnTo>
                    <a:pt x="474" y="0"/>
                  </a:lnTo>
                  <a:lnTo>
                    <a:pt x="450" y="0"/>
                  </a:lnTo>
                  <a:lnTo>
                    <a:pt x="4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7" name="Freeform 230">
              <a:extLst>
                <a:ext uri="{FF2B5EF4-FFF2-40B4-BE49-F238E27FC236}">
                  <a16:creationId xmlns:a16="http://schemas.microsoft.com/office/drawing/2014/main" id="{68564E85-0C06-6291-76DF-C6D7E73A9F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3438" y="2625725"/>
              <a:ext cx="20638" cy="22225"/>
            </a:xfrm>
            <a:custGeom>
              <a:avLst/>
              <a:gdLst>
                <a:gd name="T0" fmla="*/ 30 w 67"/>
                <a:gd name="T1" fmla="*/ 34 h 69"/>
                <a:gd name="T2" fmla="*/ 30 w 67"/>
                <a:gd name="T3" fmla="*/ 33 h 69"/>
                <a:gd name="T4" fmla="*/ 31 w 67"/>
                <a:gd name="T5" fmla="*/ 32 h 69"/>
                <a:gd name="T6" fmla="*/ 32 w 67"/>
                <a:gd name="T7" fmla="*/ 31 h 69"/>
                <a:gd name="T8" fmla="*/ 34 w 67"/>
                <a:gd name="T9" fmla="*/ 30 h 69"/>
                <a:gd name="T10" fmla="*/ 35 w 67"/>
                <a:gd name="T11" fmla="*/ 31 h 69"/>
                <a:gd name="T12" fmla="*/ 36 w 67"/>
                <a:gd name="T13" fmla="*/ 32 h 69"/>
                <a:gd name="T14" fmla="*/ 37 w 67"/>
                <a:gd name="T15" fmla="*/ 33 h 69"/>
                <a:gd name="T16" fmla="*/ 37 w 67"/>
                <a:gd name="T17" fmla="*/ 34 h 69"/>
                <a:gd name="T18" fmla="*/ 37 w 67"/>
                <a:gd name="T19" fmla="*/ 35 h 69"/>
                <a:gd name="T20" fmla="*/ 36 w 67"/>
                <a:gd name="T21" fmla="*/ 36 h 69"/>
                <a:gd name="T22" fmla="*/ 35 w 67"/>
                <a:gd name="T23" fmla="*/ 38 h 69"/>
                <a:gd name="T24" fmla="*/ 34 w 67"/>
                <a:gd name="T25" fmla="*/ 38 h 69"/>
                <a:gd name="T26" fmla="*/ 32 w 67"/>
                <a:gd name="T27" fmla="*/ 38 h 69"/>
                <a:gd name="T28" fmla="*/ 31 w 67"/>
                <a:gd name="T29" fmla="*/ 36 h 69"/>
                <a:gd name="T30" fmla="*/ 30 w 67"/>
                <a:gd name="T31" fmla="*/ 35 h 69"/>
                <a:gd name="T32" fmla="*/ 30 w 67"/>
                <a:gd name="T33" fmla="*/ 34 h 69"/>
                <a:gd name="T34" fmla="*/ 30 w 67"/>
                <a:gd name="T35" fmla="*/ 34 h 69"/>
                <a:gd name="T36" fmla="*/ 34 w 67"/>
                <a:gd name="T37" fmla="*/ 0 h 69"/>
                <a:gd name="T38" fmla="*/ 26 w 67"/>
                <a:gd name="T39" fmla="*/ 1 h 69"/>
                <a:gd name="T40" fmla="*/ 20 w 67"/>
                <a:gd name="T41" fmla="*/ 3 h 69"/>
                <a:gd name="T42" fmla="*/ 15 w 67"/>
                <a:gd name="T43" fmla="*/ 7 h 69"/>
                <a:gd name="T44" fmla="*/ 9 w 67"/>
                <a:gd name="T45" fmla="*/ 11 h 69"/>
                <a:gd name="T46" fmla="*/ 5 w 67"/>
                <a:gd name="T47" fmla="*/ 15 h 69"/>
                <a:gd name="T48" fmla="*/ 2 w 67"/>
                <a:gd name="T49" fmla="*/ 22 h 69"/>
                <a:gd name="T50" fmla="*/ 0 w 67"/>
                <a:gd name="T51" fmla="*/ 28 h 69"/>
                <a:gd name="T52" fmla="*/ 0 w 67"/>
                <a:gd name="T53" fmla="*/ 34 h 69"/>
                <a:gd name="T54" fmla="*/ 0 w 67"/>
                <a:gd name="T55" fmla="*/ 42 h 69"/>
                <a:gd name="T56" fmla="*/ 2 w 67"/>
                <a:gd name="T57" fmla="*/ 47 h 69"/>
                <a:gd name="T58" fmla="*/ 5 w 67"/>
                <a:gd name="T59" fmla="*/ 54 h 69"/>
                <a:gd name="T60" fmla="*/ 9 w 67"/>
                <a:gd name="T61" fmla="*/ 59 h 69"/>
                <a:gd name="T62" fmla="*/ 15 w 67"/>
                <a:gd name="T63" fmla="*/ 62 h 69"/>
                <a:gd name="T64" fmla="*/ 20 w 67"/>
                <a:gd name="T65" fmla="*/ 65 h 69"/>
                <a:gd name="T66" fmla="*/ 26 w 67"/>
                <a:gd name="T67" fmla="*/ 68 h 69"/>
                <a:gd name="T68" fmla="*/ 34 w 67"/>
                <a:gd name="T69" fmla="*/ 69 h 69"/>
                <a:gd name="T70" fmla="*/ 40 w 67"/>
                <a:gd name="T71" fmla="*/ 68 h 69"/>
                <a:gd name="T72" fmla="*/ 47 w 67"/>
                <a:gd name="T73" fmla="*/ 65 h 69"/>
                <a:gd name="T74" fmla="*/ 52 w 67"/>
                <a:gd name="T75" fmla="*/ 62 h 69"/>
                <a:gd name="T76" fmla="*/ 57 w 67"/>
                <a:gd name="T77" fmla="*/ 59 h 69"/>
                <a:gd name="T78" fmla="*/ 62 w 67"/>
                <a:gd name="T79" fmla="*/ 54 h 69"/>
                <a:gd name="T80" fmla="*/ 65 w 67"/>
                <a:gd name="T81" fmla="*/ 47 h 69"/>
                <a:gd name="T82" fmla="*/ 67 w 67"/>
                <a:gd name="T83" fmla="*/ 42 h 69"/>
                <a:gd name="T84" fmla="*/ 67 w 67"/>
                <a:gd name="T85" fmla="*/ 34 h 69"/>
                <a:gd name="T86" fmla="*/ 67 w 67"/>
                <a:gd name="T87" fmla="*/ 28 h 69"/>
                <a:gd name="T88" fmla="*/ 65 w 67"/>
                <a:gd name="T89" fmla="*/ 22 h 69"/>
                <a:gd name="T90" fmla="*/ 62 w 67"/>
                <a:gd name="T91" fmla="*/ 15 h 69"/>
                <a:gd name="T92" fmla="*/ 57 w 67"/>
                <a:gd name="T93" fmla="*/ 11 h 69"/>
                <a:gd name="T94" fmla="*/ 52 w 67"/>
                <a:gd name="T95" fmla="*/ 7 h 69"/>
                <a:gd name="T96" fmla="*/ 47 w 67"/>
                <a:gd name="T97" fmla="*/ 3 h 69"/>
                <a:gd name="T98" fmla="*/ 40 w 67"/>
                <a:gd name="T99" fmla="*/ 1 h 69"/>
                <a:gd name="T100" fmla="*/ 34 w 67"/>
                <a:gd name="T10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" h="69">
                  <a:moveTo>
                    <a:pt x="30" y="34"/>
                  </a:moveTo>
                  <a:lnTo>
                    <a:pt x="30" y="33"/>
                  </a:lnTo>
                  <a:lnTo>
                    <a:pt x="31" y="32"/>
                  </a:lnTo>
                  <a:lnTo>
                    <a:pt x="32" y="31"/>
                  </a:lnTo>
                  <a:lnTo>
                    <a:pt x="34" y="30"/>
                  </a:lnTo>
                  <a:lnTo>
                    <a:pt x="35" y="31"/>
                  </a:lnTo>
                  <a:lnTo>
                    <a:pt x="36" y="32"/>
                  </a:lnTo>
                  <a:lnTo>
                    <a:pt x="37" y="33"/>
                  </a:lnTo>
                  <a:lnTo>
                    <a:pt x="37" y="34"/>
                  </a:lnTo>
                  <a:lnTo>
                    <a:pt x="37" y="35"/>
                  </a:lnTo>
                  <a:lnTo>
                    <a:pt x="36" y="36"/>
                  </a:lnTo>
                  <a:lnTo>
                    <a:pt x="35" y="38"/>
                  </a:lnTo>
                  <a:lnTo>
                    <a:pt x="34" y="38"/>
                  </a:lnTo>
                  <a:lnTo>
                    <a:pt x="32" y="38"/>
                  </a:lnTo>
                  <a:lnTo>
                    <a:pt x="31" y="36"/>
                  </a:lnTo>
                  <a:lnTo>
                    <a:pt x="30" y="35"/>
                  </a:lnTo>
                  <a:lnTo>
                    <a:pt x="30" y="34"/>
                  </a:lnTo>
                  <a:lnTo>
                    <a:pt x="30" y="34"/>
                  </a:lnTo>
                  <a:close/>
                  <a:moveTo>
                    <a:pt x="34" y="0"/>
                  </a:moveTo>
                  <a:lnTo>
                    <a:pt x="26" y="1"/>
                  </a:lnTo>
                  <a:lnTo>
                    <a:pt x="20" y="3"/>
                  </a:lnTo>
                  <a:lnTo>
                    <a:pt x="15" y="7"/>
                  </a:lnTo>
                  <a:lnTo>
                    <a:pt x="9" y="11"/>
                  </a:lnTo>
                  <a:lnTo>
                    <a:pt x="5" y="15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0" y="42"/>
                  </a:lnTo>
                  <a:lnTo>
                    <a:pt x="2" y="47"/>
                  </a:lnTo>
                  <a:lnTo>
                    <a:pt x="5" y="54"/>
                  </a:lnTo>
                  <a:lnTo>
                    <a:pt x="9" y="59"/>
                  </a:lnTo>
                  <a:lnTo>
                    <a:pt x="15" y="62"/>
                  </a:lnTo>
                  <a:lnTo>
                    <a:pt x="20" y="65"/>
                  </a:lnTo>
                  <a:lnTo>
                    <a:pt x="26" y="68"/>
                  </a:lnTo>
                  <a:lnTo>
                    <a:pt x="34" y="69"/>
                  </a:lnTo>
                  <a:lnTo>
                    <a:pt x="40" y="68"/>
                  </a:lnTo>
                  <a:lnTo>
                    <a:pt x="47" y="65"/>
                  </a:lnTo>
                  <a:lnTo>
                    <a:pt x="52" y="62"/>
                  </a:lnTo>
                  <a:lnTo>
                    <a:pt x="57" y="59"/>
                  </a:lnTo>
                  <a:lnTo>
                    <a:pt x="62" y="54"/>
                  </a:lnTo>
                  <a:lnTo>
                    <a:pt x="65" y="47"/>
                  </a:lnTo>
                  <a:lnTo>
                    <a:pt x="67" y="42"/>
                  </a:lnTo>
                  <a:lnTo>
                    <a:pt x="67" y="34"/>
                  </a:lnTo>
                  <a:lnTo>
                    <a:pt x="67" y="28"/>
                  </a:lnTo>
                  <a:lnTo>
                    <a:pt x="65" y="22"/>
                  </a:lnTo>
                  <a:lnTo>
                    <a:pt x="62" y="15"/>
                  </a:lnTo>
                  <a:lnTo>
                    <a:pt x="57" y="11"/>
                  </a:lnTo>
                  <a:lnTo>
                    <a:pt x="52" y="7"/>
                  </a:lnTo>
                  <a:lnTo>
                    <a:pt x="47" y="3"/>
                  </a:lnTo>
                  <a:lnTo>
                    <a:pt x="40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 231">
              <a:extLst>
                <a:ext uri="{FF2B5EF4-FFF2-40B4-BE49-F238E27FC236}">
                  <a16:creationId xmlns:a16="http://schemas.microsoft.com/office/drawing/2014/main" id="{C40B8203-A7A3-D970-EB14-9542140B95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500" y="2625725"/>
              <a:ext cx="22225" cy="22225"/>
            </a:xfrm>
            <a:custGeom>
              <a:avLst/>
              <a:gdLst>
                <a:gd name="T0" fmla="*/ 30 w 68"/>
                <a:gd name="T1" fmla="*/ 34 h 69"/>
                <a:gd name="T2" fmla="*/ 30 w 68"/>
                <a:gd name="T3" fmla="*/ 33 h 69"/>
                <a:gd name="T4" fmla="*/ 31 w 68"/>
                <a:gd name="T5" fmla="*/ 32 h 69"/>
                <a:gd name="T6" fmla="*/ 32 w 68"/>
                <a:gd name="T7" fmla="*/ 31 h 69"/>
                <a:gd name="T8" fmla="*/ 34 w 68"/>
                <a:gd name="T9" fmla="*/ 30 h 69"/>
                <a:gd name="T10" fmla="*/ 36 w 68"/>
                <a:gd name="T11" fmla="*/ 31 h 69"/>
                <a:gd name="T12" fmla="*/ 37 w 68"/>
                <a:gd name="T13" fmla="*/ 32 h 69"/>
                <a:gd name="T14" fmla="*/ 38 w 68"/>
                <a:gd name="T15" fmla="*/ 33 h 69"/>
                <a:gd name="T16" fmla="*/ 38 w 68"/>
                <a:gd name="T17" fmla="*/ 34 h 69"/>
                <a:gd name="T18" fmla="*/ 38 w 68"/>
                <a:gd name="T19" fmla="*/ 35 h 69"/>
                <a:gd name="T20" fmla="*/ 37 w 68"/>
                <a:gd name="T21" fmla="*/ 36 h 69"/>
                <a:gd name="T22" fmla="*/ 36 w 68"/>
                <a:gd name="T23" fmla="*/ 38 h 69"/>
                <a:gd name="T24" fmla="*/ 34 w 68"/>
                <a:gd name="T25" fmla="*/ 38 h 69"/>
                <a:gd name="T26" fmla="*/ 32 w 68"/>
                <a:gd name="T27" fmla="*/ 38 h 69"/>
                <a:gd name="T28" fmla="*/ 31 w 68"/>
                <a:gd name="T29" fmla="*/ 36 h 69"/>
                <a:gd name="T30" fmla="*/ 30 w 68"/>
                <a:gd name="T31" fmla="*/ 35 h 69"/>
                <a:gd name="T32" fmla="*/ 30 w 68"/>
                <a:gd name="T33" fmla="*/ 34 h 69"/>
                <a:gd name="T34" fmla="*/ 30 w 68"/>
                <a:gd name="T35" fmla="*/ 34 h 69"/>
                <a:gd name="T36" fmla="*/ 34 w 68"/>
                <a:gd name="T37" fmla="*/ 0 h 69"/>
                <a:gd name="T38" fmla="*/ 27 w 68"/>
                <a:gd name="T39" fmla="*/ 1 h 69"/>
                <a:gd name="T40" fmla="*/ 21 w 68"/>
                <a:gd name="T41" fmla="*/ 3 h 69"/>
                <a:gd name="T42" fmla="*/ 15 w 68"/>
                <a:gd name="T43" fmla="*/ 7 h 69"/>
                <a:gd name="T44" fmla="*/ 10 w 68"/>
                <a:gd name="T45" fmla="*/ 11 h 69"/>
                <a:gd name="T46" fmla="*/ 6 w 68"/>
                <a:gd name="T47" fmla="*/ 15 h 69"/>
                <a:gd name="T48" fmla="*/ 2 w 68"/>
                <a:gd name="T49" fmla="*/ 22 h 69"/>
                <a:gd name="T50" fmla="*/ 0 w 68"/>
                <a:gd name="T51" fmla="*/ 28 h 69"/>
                <a:gd name="T52" fmla="*/ 0 w 68"/>
                <a:gd name="T53" fmla="*/ 34 h 69"/>
                <a:gd name="T54" fmla="*/ 0 w 68"/>
                <a:gd name="T55" fmla="*/ 42 h 69"/>
                <a:gd name="T56" fmla="*/ 2 w 68"/>
                <a:gd name="T57" fmla="*/ 47 h 69"/>
                <a:gd name="T58" fmla="*/ 6 w 68"/>
                <a:gd name="T59" fmla="*/ 54 h 69"/>
                <a:gd name="T60" fmla="*/ 10 w 68"/>
                <a:gd name="T61" fmla="*/ 59 h 69"/>
                <a:gd name="T62" fmla="*/ 15 w 68"/>
                <a:gd name="T63" fmla="*/ 62 h 69"/>
                <a:gd name="T64" fmla="*/ 21 w 68"/>
                <a:gd name="T65" fmla="*/ 65 h 69"/>
                <a:gd name="T66" fmla="*/ 27 w 68"/>
                <a:gd name="T67" fmla="*/ 68 h 69"/>
                <a:gd name="T68" fmla="*/ 34 w 68"/>
                <a:gd name="T69" fmla="*/ 69 h 69"/>
                <a:gd name="T70" fmla="*/ 41 w 68"/>
                <a:gd name="T71" fmla="*/ 68 h 69"/>
                <a:gd name="T72" fmla="*/ 47 w 68"/>
                <a:gd name="T73" fmla="*/ 65 h 69"/>
                <a:gd name="T74" fmla="*/ 53 w 68"/>
                <a:gd name="T75" fmla="*/ 62 h 69"/>
                <a:gd name="T76" fmla="*/ 58 w 68"/>
                <a:gd name="T77" fmla="*/ 59 h 69"/>
                <a:gd name="T78" fmla="*/ 62 w 68"/>
                <a:gd name="T79" fmla="*/ 54 h 69"/>
                <a:gd name="T80" fmla="*/ 66 w 68"/>
                <a:gd name="T81" fmla="*/ 47 h 69"/>
                <a:gd name="T82" fmla="*/ 68 w 68"/>
                <a:gd name="T83" fmla="*/ 42 h 69"/>
                <a:gd name="T84" fmla="*/ 68 w 68"/>
                <a:gd name="T85" fmla="*/ 34 h 69"/>
                <a:gd name="T86" fmla="*/ 68 w 68"/>
                <a:gd name="T87" fmla="*/ 28 h 69"/>
                <a:gd name="T88" fmla="*/ 66 w 68"/>
                <a:gd name="T89" fmla="*/ 22 h 69"/>
                <a:gd name="T90" fmla="*/ 62 w 68"/>
                <a:gd name="T91" fmla="*/ 15 h 69"/>
                <a:gd name="T92" fmla="*/ 58 w 68"/>
                <a:gd name="T93" fmla="*/ 11 h 69"/>
                <a:gd name="T94" fmla="*/ 53 w 68"/>
                <a:gd name="T95" fmla="*/ 7 h 69"/>
                <a:gd name="T96" fmla="*/ 47 w 68"/>
                <a:gd name="T97" fmla="*/ 3 h 69"/>
                <a:gd name="T98" fmla="*/ 41 w 68"/>
                <a:gd name="T99" fmla="*/ 1 h 69"/>
                <a:gd name="T100" fmla="*/ 34 w 68"/>
                <a:gd name="T10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8" h="69">
                  <a:moveTo>
                    <a:pt x="30" y="34"/>
                  </a:moveTo>
                  <a:lnTo>
                    <a:pt x="30" y="33"/>
                  </a:lnTo>
                  <a:lnTo>
                    <a:pt x="31" y="32"/>
                  </a:lnTo>
                  <a:lnTo>
                    <a:pt x="32" y="31"/>
                  </a:lnTo>
                  <a:lnTo>
                    <a:pt x="34" y="30"/>
                  </a:lnTo>
                  <a:lnTo>
                    <a:pt x="36" y="31"/>
                  </a:lnTo>
                  <a:lnTo>
                    <a:pt x="37" y="32"/>
                  </a:lnTo>
                  <a:lnTo>
                    <a:pt x="38" y="33"/>
                  </a:lnTo>
                  <a:lnTo>
                    <a:pt x="38" y="34"/>
                  </a:lnTo>
                  <a:lnTo>
                    <a:pt x="38" y="35"/>
                  </a:lnTo>
                  <a:lnTo>
                    <a:pt x="37" y="36"/>
                  </a:lnTo>
                  <a:lnTo>
                    <a:pt x="36" y="38"/>
                  </a:lnTo>
                  <a:lnTo>
                    <a:pt x="34" y="38"/>
                  </a:lnTo>
                  <a:lnTo>
                    <a:pt x="32" y="38"/>
                  </a:lnTo>
                  <a:lnTo>
                    <a:pt x="31" y="36"/>
                  </a:lnTo>
                  <a:lnTo>
                    <a:pt x="30" y="35"/>
                  </a:lnTo>
                  <a:lnTo>
                    <a:pt x="30" y="34"/>
                  </a:lnTo>
                  <a:lnTo>
                    <a:pt x="30" y="34"/>
                  </a:lnTo>
                  <a:close/>
                  <a:moveTo>
                    <a:pt x="34" y="0"/>
                  </a:moveTo>
                  <a:lnTo>
                    <a:pt x="27" y="1"/>
                  </a:lnTo>
                  <a:lnTo>
                    <a:pt x="21" y="3"/>
                  </a:lnTo>
                  <a:lnTo>
                    <a:pt x="15" y="7"/>
                  </a:lnTo>
                  <a:lnTo>
                    <a:pt x="10" y="11"/>
                  </a:lnTo>
                  <a:lnTo>
                    <a:pt x="6" y="15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0" y="42"/>
                  </a:lnTo>
                  <a:lnTo>
                    <a:pt x="2" y="47"/>
                  </a:lnTo>
                  <a:lnTo>
                    <a:pt x="6" y="54"/>
                  </a:lnTo>
                  <a:lnTo>
                    <a:pt x="10" y="59"/>
                  </a:lnTo>
                  <a:lnTo>
                    <a:pt x="15" y="62"/>
                  </a:lnTo>
                  <a:lnTo>
                    <a:pt x="21" y="65"/>
                  </a:lnTo>
                  <a:lnTo>
                    <a:pt x="27" y="68"/>
                  </a:lnTo>
                  <a:lnTo>
                    <a:pt x="34" y="69"/>
                  </a:lnTo>
                  <a:lnTo>
                    <a:pt x="41" y="68"/>
                  </a:lnTo>
                  <a:lnTo>
                    <a:pt x="47" y="65"/>
                  </a:lnTo>
                  <a:lnTo>
                    <a:pt x="53" y="62"/>
                  </a:lnTo>
                  <a:lnTo>
                    <a:pt x="58" y="59"/>
                  </a:lnTo>
                  <a:lnTo>
                    <a:pt x="62" y="54"/>
                  </a:lnTo>
                  <a:lnTo>
                    <a:pt x="66" y="47"/>
                  </a:lnTo>
                  <a:lnTo>
                    <a:pt x="68" y="42"/>
                  </a:lnTo>
                  <a:lnTo>
                    <a:pt x="68" y="34"/>
                  </a:lnTo>
                  <a:lnTo>
                    <a:pt x="68" y="28"/>
                  </a:lnTo>
                  <a:lnTo>
                    <a:pt x="66" y="22"/>
                  </a:lnTo>
                  <a:lnTo>
                    <a:pt x="62" y="15"/>
                  </a:lnTo>
                  <a:lnTo>
                    <a:pt x="58" y="11"/>
                  </a:lnTo>
                  <a:lnTo>
                    <a:pt x="53" y="7"/>
                  </a:lnTo>
                  <a:lnTo>
                    <a:pt x="47" y="3"/>
                  </a:lnTo>
                  <a:lnTo>
                    <a:pt x="41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Freeform 232">
              <a:extLst>
                <a:ext uri="{FF2B5EF4-FFF2-40B4-BE49-F238E27FC236}">
                  <a16:creationId xmlns:a16="http://schemas.microsoft.com/office/drawing/2014/main" id="{27C59A17-688D-EF8A-9A94-413B1FA056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3763" y="2625725"/>
              <a:ext cx="20638" cy="22225"/>
            </a:xfrm>
            <a:custGeom>
              <a:avLst/>
              <a:gdLst>
                <a:gd name="T0" fmla="*/ 30 w 67"/>
                <a:gd name="T1" fmla="*/ 34 h 69"/>
                <a:gd name="T2" fmla="*/ 30 w 67"/>
                <a:gd name="T3" fmla="*/ 33 h 69"/>
                <a:gd name="T4" fmla="*/ 31 w 67"/>
                <a:gd name="T5" fmla="*/ 32 h 69"/>
                <a:gd name="T6" fmla="*/ 32 w 67"/>
                <a:gd name="T7" fmla="*/ 31 h 69"/>
                <a:gd name="T8" fmla="*/ 33 w 67"/>
                <a:gd name="T9" fmla="*/ 30 h 69"/>
                <a:gd name="T10" fmla="*/ 35 w 67"/>
                <a:gd name="T11" fmla="*/ 31 h 69"/>
                <a:gd name="T12" fmla="*/ 36 w 67"/>
                <a:gd name="T13" fmla="*/ 32 h 69"/>
                <a:gd name="T14" fmla="*/ 37 w 67"/>
                <a:gd name="T15" fmla="*/ 33 h 69"/>
                <a:gd name="T16" fmla="*/ 37 w 67"/>
                <a:gd name="T17" fmla="*/ 34 h 69"/>
                <a:gd name="T18" fmla="*/ 37 w 67"/>
                <a:gd name="T19" fmla="*/ 35 h 69"/>
                <a:gd name="T20" fmla="*/ 36 w 67"/>
                <a:gd name="T21" fmla="*/ 36 h 69"/>
                <a:gd name="T22" fmla="*/ 35 w 67"/>
                <a:gd name="T23" fmla="*/ 38 h 69"/>
                <a:gd name="T24" fmla="*/ 33 w 67"/>
                <a:gd name="T25" fmla="*/ 38 h 69"/>
                <a:gd name="T26" fmla="*/ 32 w 67"/>
                <a:gd name="T27" fmla="*/ 38 h 69"/>
                <a:gd name="T28" fmla="*/ 31 w 67"/>
                <a:gd name="T29" fmla="*/ 36 h 69"/>
                <a:gd name="T30" fmla="*/ 30 w 67"/>
                <a:gd name="T31" fmla="*/ 35 h 69"/>
                <a:gd name="T32" fmla="*/ 30 w 67"/>
                <a:gd name="T33" fmla="*/ 34 h 69"/>
                <a:gd name="T34" fmla="*/ 30 w 67"/>
                <a:gd name="T35" fmla="*/ 34 h 69"/>
                <a:gd name="T36" fmla="*/ 33 w 67"/>
                <a:gd name="T37" fmla="*/ 0 h 69"/>
                <a:gd name="T38" fmla="*/ 27 w 67"/>
                <a:gd name="T39" fmla="*/ 1 h 69"/>
                <a:gd name="T40" fmla="*/ 20 w 67"/>
                <a:gd name="T41" fmla="*/ 3 h 69"/>
                <a:gd name="T42" fmla="*/ 15 w 67"/>
                <a:gd name="T43" fmla="*/ 7 h 69"/>
                <a:gd name="T44" fmla="*/ 10 w 67"/>
                <a:gd name="T45" fmla="*/ 11 h 69"/>
                <a:gd name="T46" fmla="*/ 5 w 67"/>
                <a:gd name="T47" fmla="*/ 15 h 69"/>
                <a:gd name="T48" fmla="*/ 2 w 67"/>
                <a:gd name="T49" fmla="*/ 22 h 69"/>
                <a:gd name="T50" fmla="*/ 0 w 67"/>
                <a:gd name="T51" fmla="*/ 28 h 69"/>
                <a:gd name="T52" fmla="*/ 0 w 67"/>
                <a:gd name="T53" fmla="*/ 34 h 69"/>
                <a:gd name="T54" fmla="*/ 0 w 67"/>
                <a:gd name="T55" fmla="*/ 42 h 69"/>
                <a:gd name="T56" fmla="*/ 2 w 67"/>
                <a:gd name="T57" fmla="*/ 47 h 69"/>
                <a:gd name="T58" fmla="*/ 5 w 67"/>
                <a:gd name="T59" fmla="*/ 54 h 69"/>
                <a:gd name="T60" fmla="*/ 10 w 67"/>
                <a:gd name="T61" fmla="*/ 59 h 69"/>
                <a:gd name="T62" fmla="*/ 15 w 67"/>
                <a:gd name="T63" fmla="*/ 62 h 69"/>
                <a:gd name="T64" fmla="*/ 20 w 67"/>
                <a:gd name="T65" fmla="*/ 65 h 69"/>
                <a:gd name="T66" fmla="*/ 27 w 67"/>
                <a:gd name="T67" fmla="*/ 68 h 69"/>
                <a:gd name="T68" fmla="*/ 33 w 67"/>
                <a:gd name="T69" fmla="*/ 69 h 69"/>
                <a:gd name="T70" fmla="*/ 41 w 67"/>
                <a:gd name="T71" fmla="*/ 68 h 69"/>
                <a:gd name="T72" fmla="*/ 47 w 67"/>
                <a:gd name="T73" fmla="*/ 65 h 69"/>
                <a:gd name="T74" fmla="*/ 52 w 67"/>
                <a:gd name="T75" fmla="*/ 62 h 69"/>
                <a:gd name="T76" fmla="*/ 58 w 67"/>
                <a:gd name="T77" fmla="*/ 59 h 69"/>
                <a:gd name="T78" fmla="*/ 62 w 67"/>
                <a:gd name="T79" fmla="*/ 54 h 69"/>
                <a:gd name="T80" fmla="*/ 65 w 67"/>
                <a:gd name="T81" fmla="*/ 47 h 69"/>
                <a:gd name="T82" fmla="*/ 67 w 67"/>
                <a:gd name="T83" fmla="*/ 42 h 69"/>
                <a:gd name="T84" fmla="*/ 67 w 67"/>
                <a:gd name="T85" fmla="*/ 34 h 69"/>
                <a:gd name="T86" fmla="*/ 67 w 67"/>
                <a:gd name="T87" fmla="*/ 28 h 69"/>
                <a:gd name="T88" fmla="*/ 65 w 67"/>
                <a:gd name="T89" fmla="*/ 22 h 69"/>
                <a:gd name="T90" fmla="*/ 62 w 67"/>
                <a:gd name="T91" fmla="*/ 15 h 69"/>
                <a:gd name="T92" fmla="*/ 58 w 67"/>
                <a:gd name="T93" fmla="*/ 11 h 69"/>
                <a:gd name="T94" fmla="*/ 52 w 67"/>
                <a:gd name="T95" fmla="*/ 7 h 69"/>
                <a:gd name="T96" fmla="*/ 47 w 67"/>
                <a:gd name="T97" fmla="*/ 3 h 69"/>
                <a:gd name="T98" fmla="*/ 41 w 67"/>
                <a:gd name="T99" fmla="*/ 1 h 69"/>
                <a:gd name="T100" fmla="*/ 33 w 67"/>
                <a:gd name="T10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" h="69">
                  <a:moveTo>
                    <a:pt x="30" y="34"/>
                  </a:moveTo>
                  <a:lnTo>
                    <a:pt x="30" y="33"/>
                  </a:lnTo>
                  <a:lnTo>
                    <a:pt x="31" y="32"/>
                  </a:lnTo>
                  <a:lnTo>
                    <a:pt x="32" y="31"/>
                  </a:lnTo>
                  <a:lnTo>
                    <a:pt x="33" y="30"/>
                  </a:lnTo>
                  <a:lnTo>
                    <a:pt x="35" y="31"/>
                  </a:lnTo>
                  <a:lnTo>
                    <a:pt x="36" y="32"/>
                  </a:lnTo>
                  <a:lnTo>
                    <a:pt x="37" y="33"/>
                  </a:lnTo>
                  <a:lnTo>
                    <a:pt x="37" y="34"/>
                  </a:lnTo>
                  <a:lnTo>
                    <a:pt x="37" y="35"/>
                  </a:lnTo>
                  <a:lnTo>
                    <a:pt x="36" y="36"/>
                  </a:lnTo>
                  <a:lnTo>
                    <a:pt x="35" y="38"/>
                  </a:lnTo>
                  <a:lnTo>
                    <a:pt x="33" y="38"/>
                  </a:lnTo>
                  <a:lnTo>
                    <a:pt x="32" y="38"/>
                  </a:lnTo>
                  <a:lnTo>
                    <a:pt x="31" y="36"/>
                  </a:lnTo>
                  <a:lnTo>
                    <a:pt x="30" y="35"/>
                  </a:lnTo>
                  <a:lnTo>
                    <a:pt x="30" y="34"/>
                  </a:lnTo>
                  <a:lnTo>
                    <a:pt x="30" y="34"/>
                  </a:lnTo>
                  <a:close/>
                  <a:moveTo>
                    <a:pt x="33" y="0"/>
                  </a:moveTo>
                  <a:lnTo>
                    <a:pt x="27" y="1"/>
                  </a:lnTo>
                  <a:lnTo>
                    <a:pt x="20" y="3"/>
                  </a:lnTo>
                  <a:lnTo>
                    <a:pt x="15" y="7"/>
                  </a:lnTo>
                  <a:lnTo>
                    <a:pt x="10" y="11"/>
                  </a:lnTo>
                  <a:lnTo>
                    <a:pt x="5" y="15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0" y="42"/>
                  </a:lnTo>
                  <a:lnTo>
                    <a:pt x="2" y="47"/>
                  </a:lnTo>
                  <a:lnTo>
                    <a:pt x="5" y="54"/>
                  </a:lnTo>
                  <a:lnTo>
                    <a:pt x="10" y="59"/>
                  </a:lnTo>
                  <a:lnTo>
                    <a:pt x="15" y="62"/>
                  </a:lnTo>
                  <a:lnTo>
                    <a:pt x="20" y="65"/>
                  </a:lnTo>
                  <a:lnTo>
                    <a:pt x="27" y="68"/>
                  </a:lnTo>
                  <a:lnTo>
                    <a:pt x="33" y="69"/>
                  </a:lnTo>
                  <a:lnTo>
                    <a:pt x="41" y="68"/>
                  </a:lnTo>
                  <a:lnTo>
                    <a:pt x="47" y="65"/>
                  </a:lnTo>
                  <a:lnTo>
                    <a:pt x="52" y="62"/>
                  </a:lnTo>
                  <a:lnTo>
                    <a:pt x="58" y="59"/>
                  </a:lnTo>
                  <a:lnTo>
                    <a:pt x="62" y="54"/>
                  </a:lnTo>
                  <a:lnTo>
                    <a:pt x="65" y="47"/>
                  </a:lnTo>
                  <a:lnTo>
                    <a:pt x="67" y="42"/>
                  </a:lnTo>
                  <a:lnTo>
                    <a:pt x="67" y="34"/>
                  </a:lnTo>
                  <a:lnTo>
                    <a:pt x="67" y="28"/>
                  </a:lnTo>
                  <a:lnTo>
                    <a:pt x="65" y="22"/>
                  </a:lnTo>
                  <a:lnTo>
                    <a:pt x="62" y="15"/>
                  </a:lnTo>
                  <a:lnTo>
                    <a:pt x="58" y="11"/>
                  </a:lnTo>
                  <a:lnTo>
                    <a:pt x="52" y="7"/>
                  </a:lnTo>
                  <a:lnTo>
                    <a:pt x="47" y="3"/>
                  </a:lnTo>
                  <a:lnTo>
                    <a:pt x="41" y="1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B7AC33-A634-6F18-1070-3BF78E64D699}"/>
              </a:ext>
            </a:extLst>
          </p:cNvPr>
          <p:cNvGrpSpPr/>
          <p:nvPr/>
        </p:nvGrpSpPr>
        <p:grpSpPr>
          <a:xfrm>
            <a:off x="5588465" y="1740533"/>
            <a:ext cx="1015068" cy="947397"/>
            <a:chOff x="4319588" y="2517775"/>
            <a:chExt cx="285750" cy="266700"/>
          </a:xfrm>
          <a:solidFill>
            <a:srgbClr val="FFC000"/>
          </a:solidFill>
        </p:grpSpPr>
        <p:sp>
          <p:nvSpPr>
            <p:cNvPr id="23" name="Freeform 233">
              <a:extLst>
                <a:ext uri="{FF2B5EF4-FFF2-40B4-BE49-F238E27FC236}">
                  <a16:creationId xmlns:a16="http://schemas.microsoft.com/office/drawing/2014/main" id="{750F568E-97A5-AC9A-1F51-C05375D711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9588" y="2517775"/>
              <a:ext cx="285750" cy="266700"/>
            </a:xfrm>
            <a:custGeom>
              <a:avLst/>
              <a:gdLst>
                <a:gd name="T0" fmla="*/ 376 w 901"/>
                <a:gd name="T1" fmla="*/ 710 h 841"/>
                <a:gd name="T2" fmla="*/ 298 w 901"/>
                <a:gd name="T3" fmla="*/ 694 h 841"/>
                <a:gd name="T4" fmla="*/ 161 w 901"/>
                <a:gd name="T5" fmla="*/ 627 h 841"/>
                <a:gd name="T6" fmla="*/ 114 w 901"/>
                <a:gd name="T7" fmla="*/ 580 h 841"/>
                <a:gd name="T8" fmla="*/ 62 w 901"/>
                <a:gd name="T9" fmla="*/ 507 h 841"/>
                <a:gd name="T10" fmla="*/ 34 w 901"/>
                <a:gd name="T11" fmla="*/ 427 h 841"/>
                <a:gd name="T12" fmla="*/ 32 w 901"/>
                <a:gd name="T13" fmla="*/ 341 h 841"/>
                <a:gd name="T14" fmla="*/ 56 w 901"/>
                <a:gd name="T15" fmla="*/ 257 h 841"/>
                <a:gd name="T16" fmla="*/ 102 w 901"/>
                <a:gd name="T17" fmla="*/ 183 h 841"/>
                <a:gd name="T18" fmla="*/ 168 w 901"/>
                <a:gd name="T19" fmla="*/ 120 h 841"/>
                <a:gd name="T20" fmla="*/ 251 w 901"/>
                <a:gd name="T21" fmla="*/ 71 h 841"/>
                <a:gd name="T22" fmla="*/ 346 w 901"/>
                <a:gd name="T23" fmla="*/ 40 h 841"/>
                <a:gd name="T24" fmla="*/ 451 w 901"/>
                <a:gd name="T25" fmla="*/ 30 h 841"/>
                <a:gd name="T26" fmla="*/ 556 w 901"/>
                <a:gd name="T27" fmla="*/ 40 h 841"/>
                <a:gd name="T28" fmla="*/ 651 w 901"/>
                <a:gd name="T29" fmla="*/ 71 h 841"/>
                <a:gd name="T30" fmla="*/ 733 w 901"/>
                <a:gd name="T31" fmla="*/ 120 h 841"/>
                <a:gd name="T32" fmla="*/ 800 w 901"/>
                <a:gd name="T33" fmla="*/ 183 h 841"/>
                <a:gd name="T34" fmla="*/ 846 w 901"/>
                <a:gd name="T35" fmla="*/ 257 h 841"/>
                <a:gd name="T36" fmla="*/ 869 w 901"/>
                <a:gd name="T37" fmla="*/ 341 h 841"/>
                <a:gd name="T38" fmla="*/ 867 w 901"/>
                <a:gd name="T39" fmla="*/ 428 h 841"/>
                <a:gd name="T40" fmla="*/ 838 w 901"/>
                <a:gd name="T41" fmla="*/ 508 h 841"/>
                <a:gd name="T42" fmla="*/ 788 w 901"/>
                <a:gd name="T43" fmla="*/ 580 h 841"/>
                <a:gd name="T44" fmla="*/ 718 w 901"/>
                <a:gd name="T45" fmla="*/ 639 h 841"/>
                <a:gd name="T46" fmla="*/ 633 w 901"/>
                <a:gd name="T47" fmla="*/ 682 h 841"/>
                <a:gd name="T48" fmla="*/ 535 w 901"/>
                <a:gd name="T49" fmla="*/ 709 h 841"/>
                <a:gd name="T50" fmla="*/ 451 w 901"/>
                <a:gd name="T51" fmla="*/ 716 h 841"/>
                <a:gd name="T52" fmla="*/ 360 w 901"/>
                <a:gd name="T53" fmla="*/ 7 h 841"/>
                <a:gd name="T54" fmla="*/ 256 w 901"/>
                <a:gd name="T55" fmla="*/ 36 h 841"/>
                <a:gd name="T56" fmla="*/ 164 w 901"/>
                <a:gd name="T57" fmla="*/ 85 h 841"/>
                <a:gd name="T58" fmla="*/ 90 w 901"/>
                <a:gd name="T59" fmla="*/ 151 h 841"/>
                <a:gd name="T60" fmla="*/ 36 w 901"/>
                <a:gd name="T61" fmla="*/ 230 h 841"/>
                <a:gd name="T62" fmla="*/ 6 w 901"/>
                <a:gd name="T63" fmla="*/ 319 h 841"/>
                <a:gd name="T64" fmla="*/ 2 w 901"/>
                <a:gd name="T65" fmla="*/ 412 h 841"/>
                <a:gd name="T66" fmla="*/ 26 w 901"/>
                <a:gd name="T67" fmla="*/ 498 h 841"/>
                <a:gd name="T68" fmla="*/ 73 w 901"/>
                <a:gd name="T69" fmla="*/ 578 h 841"/>
                <a:gd name="T70" fmla="*/ 32 w 901"/>
                <a:gd name="T71" fmla="*/ 818 h 841"/>
                <a:gd name="T72" fmla="*/ 37 w 901"/>
                <a:gd name="T73" fmla="*/ 838 h 841"/>
                <a:gd name="T74" fmla="*/ 52 w 901"/>
                <a:gd name="T75" fmla="*/ 839 h 841"/>
                <a:gd name="T76" fmla="*/ 374 w 901"/>
                <a:gd name="T77" fmla="*/ 741 h 841"/>
                <a:gd name="T78" fmla="*/ 474 w 901"/>
                <a:gd name="T79" fmla="*/ 746 h 841"/>
                <a:gd name="T80" fmla="*/ 584 w 901"/>
                <a:gd name="T81" fmla="*/ 729 h 841"/>
                <a:gd name="T82" fmla="*/ 684 w 901"/>
                <a:gd name="T83" fmla="*/ 692 h 841"/>
                <a:gd name="T84" fmla="*/ 770 w 901"/>
                <a:gd name="T85" fmla="*/ 637 h 841"/>
                <a:gd name="T86" fmla="*/ 836 w 901"/>
                <a:gd name="T87" fmla="*/ 568 h 841"/>
                <a:gd name="T88" fmla="*/ 881 w 901"/>
                <a:gd name="T89" fmla="*/ 486 h 841"/>
                <a:gd name="T90" fmla="*/ 901 w 901"/>
                <a:gd name="T91" fmla="*/ 395 h 841"/>
                <a:gd name="T92" fmla="*/ 893 w 901"/>
                <a:gd name="T93" fmla="*/ 300 h 841"/>
                <a:gd name="T94" fmla="*/ 857 w 901"/>
                <a:gd name="T95" fmla="*/ 213 h 841"/>
                <a:gd name="T96" fmla="*/ 798 w 901"/>
                <a:gd name="T97" fmla="*/ 137 h 841"/>
                <a:gd name="T98" fmla="*/ 720 w 901"/>
                <a:gd name="T99" fmla="*/ 75 h 841"/>
                <a:gd name="T100" fmla="*/ 626 w 901"/>
                <a:gd name="T101" fmla="*/ 29 h 841"/>
                <a:gd name="T102" fmla="*/ 519 w 901"/>
                <a:gd name="T103" fmla="*/ 4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1" h="841">
                  <a:moveTo>
                    <a:pt x="451" y="716"/>
                  </a:moveTo>
                  <a:lnTo>
                    <a:pt x="431" y="716"/>
                  </a:lnTo>
                  <a:lnTo>
                    <a:pt x="413" y="715"/>
                  </a:lnTo>
                  <a:lnTo>
                    <a:pt x="394" y="713"/>
                  </a:lnTo>
                  <a:lnTo>
                    <a:pt x="376" y="710"/>
                  </a:lnTo>
                  <a:lnTo>
                    <a:pt x="357" y="708"/>
                  </a:lnTo>
                  <a:lnTo>
                    <a:pt x="338" y="704"/>
                  </a:lnTo>
                  <a:lnTo>
                    <a:pt x="320" y="700"/>
                  </a:lnTo>
                  <a:lnTo>
                    <a:pt x="303" y="694"/>
                  </a:lnTo>
                  <a:lnTo>
                    <a:pt x="298" y="694"/>
                  </a:lnTo>
                  <a:lnTo>
                    <a:pt x="292" y="695"/>
                  </a:lnTo>
                  <a:lnTo>
                    <a:pt x="78" y="794"/>
                  </a:lnTo>
                  <a:lnTo>
                    <a:pt x="160" y="636"/>
                  </a:lnTo>
                  <a:lnTo>
                    <a:pt x="161" y="632"/>
                  </a:lnTo>
                  <a:lnTo>
                    <a:pt x="161" y="627"/>
                  </a:lnTo>
                  <a:lnTo>
                    <a:pt x="159" y="621"/>
                  </a:lnTo>
                  <a:lnTo>
                    <a:pt x="155" y="618"/>
                  </a:lnTo>
                  <a:lnTo>
                    <a:pt x="140" y="605"/>
                  </a:lnTo>
                  <a:lnTo>
                    <a:pt x="126" y="593"/>
                  </a:lnTo>
                  <a:lnTo>
                    <a:pt x="114" y="580"/>
                  </a:lnTo>
                  <a:lnTo>
                    <a:pt x="102" y="566"/>
                  </a:lnTo>
                  <a:lnTo>
                    <a:pt x="90" y="552"/>
                  </a:lnTo>
                  <a:lnTo>
                    <a:pt x="80" y="537"/>
                  </a:lnTo>
                  <a:lnTo>
                    <a:pt x="71" y="522"/>
                  </a:lnTo>
                  <a:lnTo>
                    <a:pt x="62" y="507"/>
                  </a:lnTo>
                  <a:lnTo>
                    <a:pt x="55" y="492"/>
                  </a:lnTo>
                  <a:lnTo>
                    <a:pt x="48" y="476"/>
                  </a:lnTo>
                  <a:lnTo>
                    <a:pt x="43" y="460"/>
                  </a:lnTo>
                  <a:lnTo>
                    <a:pt x="39" y="444"/>
                  </a:lnTo>
                  <a:lnTo>
                    <a:pt x="34" y="427"/>
                  </a:lnTo>
                  <a:lnTo>
                    <a:pt x="32" y="410"/>
                  </a:lnTo>
                  <a:lnTo>
                    <a:pt x="31" y="393"/>
                  </a:lnTo>
                  <a:lnTo>
                    <a:pt x="30" y="376"/>
                  </a:lnTo>
                  <a:lnTo>
                    <a:pt x="31" y="358"/>
                  </a:lnTo>
                  <a:lnTo>
                    <a:pt x="32" y="341"/>
                  </a:lnTo>
                  <a:lnTo>
                    <a:pt x="36" y="323"/>
                  </a:lnTo>
                  <a:lnTo>
                    <a:pt x="39" y="306"/>
                  </a:lnTo>
                  <a:lnTo>
                    <a:pt x="44" y="290"/>
                  </a:lnTo>
                  <a:lnTo>
                    <a:pt x="49" y="273"/>
                  </a:lnTo>
                  <a:lnTo>
                    <a:pt x="56" y="257"/>
                  </a:lnTo>
                  <a:lnTo>
                    <a:pt x="63" y="242"/>
                  </a:lnTo>
                  <a:lnTo>
                    <a:pt x="72" y="225"/>
                  </a:lnTo>
                  <a:lnTo>
                    <a:pt x="82" y="210"/>
                  </a:lnTo>
                  <a:lnTo>
                    <a:pt x="91" y="197"/>
                  </a:lnTo>
                  <a:lnTo>
                    <a:pt x="102" y="183"/>
                  </a:lnTo>
                  <a:lnTo>
                    <a:pt x="114" y="169"/>
                  </a:lnTo>
                  <a:lnTo>
                    <a:pt x="126" y="156"/>
                  </a:lnTo>
                  <a:lnTo>
                    <a:pt x="139" y="143"/>
                  </a:lnTo>
                  <a:lnTo>
                    <a:pt x="153" y="131"/>
                  </a:lnTo>
                  <a:lnTo>
                    <a:pt x="168" y="120"/>
                  </a:lnTo>
                  <a:lnTo>
                    <a:pt x="183" y="109"/>
                  </a:lnTo>
                  <a:lnTo>
                    <a:pt x="199" y="98"/>
                  </a:lnTo>
                  <a:lnTo>
                    <a:pt x="216" y="88"/>
                  </a:lnTo>
                  <a:lnTo>
                    <a:pt x="232" y="80"/>
                  </a:lnTo>
                  <a:lnTo>
                    <a:pt x="251" y="71"/>
                  </a:lnTo>
                  <a:lnTo>
                    <a:pt x="269" y="64"/>
                  </a:lnTo>
                  <a:lnTo>
                    <a:pt x="287" y="56"/>
                  </a:lnTo>
                  <a:lnTo>
                    <a:pt x="306" y="50"/>
                  </a:lnTo>
                  <a:lnTo>
                    <a:pt x="326" y="45"/>
                  </a:lnTo>
                  <a:lnTo>
                    <a:pt x="346" y="40"/>
                  </a:lnTo>
                  <a:lnTo>
                    <a:pt x="366" y="36"/>
                  </a:lnTo>
                  <a:lnTo>
                    <a:pt x="387" y="34"/>
                  </a:lnTo>
                  <a:lnTo>
                    <a:pt x="408" y="31"/>
                  </a:lnTo>
                  <a:lnTo>
                    <a:pt x="429" y="30"/>
                  </a:lnTo>
                  <a:lnTo>
                    <a:pt x="451" y="30"/>
                  </a:lnTo>
                  <a:lnTo>
                    <a:pt x="472" y="30"/>
                  </a:lnTo>
                  <a:lnTo>
                    <a:pt x="494" y="31"/>
                  </a:lnTo>
                  <a:lnTo>
                    <a:pt x="515" y="34"/>
                  </a:lnTo>
                  <a:lnTo>
                    <a:pt x="535" y="36"/>
                  </a:lnTo>
                  <a:lnTo>
                    <a:pt x="556" y="40"/>
                  </a:lnTo>
                  <a:lnTo>
                    <a:pt x="576" y="45"/>
                  </a:lnTo>
                  <a:lnTo>
                    <a:pt x="595" y="50"/>
                  </a:lnTo>
                  <a:lnTo>
                    <a:pt x="614" y="56"/>
                  </a:lnTo>
                  <a:lnTo>
                    <a:pt x="633" y="64"/>
                  </a:lnTo>
                  <a:lnTo>
                    <a:pt x="651" y="71"/>
                  </a:lnTo>
                  <a:lnTo>
                    <a:pt x="669" y="80"/>
                  </a:lnTo>
                  <a:lnTo>
                    <a:pt x="686" y="88"/>
                  </a:lnTo>
                  <a:lnTo>
                    <a:pt x="702" y="98"/>
                  </a:lnTo>
                  <a:lnTo>
                    <a:pt x="718" y="109"/>
                  </a:lnTo>
                  <a:lnTo>
                    <a:pt x="733" y="120"/>
                  </a:lnTo>
                  <a:lnTo>
                    <a:pt x="748" y="131"/>
                  </a:lnTo>
                  <a:lnTo>
                    <a:pt x="762" y="143"/>
                  </a:lnTo>
                  <a:lnTo>
                    <a:pt x="775" y="156"/>
                  </a:lnTo>
                  <a:lnTo>
                    <a:pt x="788" y="169"/>
                  </a:lnTo>
                  <a:lnTo>
                    <a:pt x="800" y="183"/>
                  </a:lnTo>
                  <a:lnTo>
                    <a:pt x="810" y="197"/>
                  </a:lnTo>
                  <a:lnTo>
                    <a:pt x="821" y="210"/>
                  </a:lnTo>
                  <a:lnTo>
                    <a:pt x="829" y="225"/>
                  </a:lnTo>
                  <a:lnTo>
                    <a:pt x="838" y="242"/>
                  </a:lnTo>
                  <a:lnTo>
                    <a:pt x="846" y="257"/>
                  </a:lnTo>
                  <a:lnTo>
                    <a:pt x="852" y="273"/>
                  </a:lnTo>
                  <a:lnTo>
                    <a:pt x="858" y="290"/>
                  </a:lnTo>
                  <a:lnTo>
                    <a:pt x="863" y="306"/>
                  </a:lnTo>
                  <a:lnTo>
                    <a:pt x="867" y="323"/>
                  </a:lnTo>
                  <a:lnTo>
                    <a:pt x="869" y="341"/>
                  </a:lnTo>
                  <a:lnTo>
                    <a:pt x="871" y="358"/>
                  </a:lnTo>
                  <a:lnTo>
                    <a:pt x="871" y="376"/>
                  </a:lnTo>
                  <a:lnTo>
                    <a:pt x="871" y="393"/>
                  </a:lnTo>
                  <a:lnTo>
                    <a:pt x="869" y="411"/>
                  </a:lnTo>
                  <a:lnTo>
                    <a:pt x="867" y="428"/>
                  </a:lnTo>
                  <a:lnTo>
                    <a:pt x="863" y="445"/>
                  </a:lnTo>
                  <a:lnTo>
                    <a:pt x="858" y="461"/>
                  </a:lnTo>
                  <a:lnTo>
                    <a:pt x="852" y="477"/>
                  </a:lnTo>
                  <a:lnTo>
                    <a:pt x="846" y="493"/>
                  </a:lnTo>
                  <a:lnTo>
                    <a:pt x="838" y="508"/>
                  </a:lnTo>
                  <a:lnTo>
                    <a:pt x="829" y="523"/>
                  </a:lnTo>
                  <a:lnTo>
                    <a:pt x="821" y="538"/>
                  </a:lnTo>
                  <a:lnTo>
                    <a:pt x="810" y="552"/>
                  </a:lnTo>
                  <a:lnTo>
                    <a:pt x="800" y="566"/>
                  </a:lnTo>
                  <a:lnTo>
                    <a:pt x="788" y="580"/>
                  </a:lnTo>
                  <a:lnTo>
                    <a:pt x="775" y="593"/>
                  </a:lnTo>
                  <a:lnTo>
                    <a:pt x="762" y="604"/>
                  </a:lnTo>
                  <a:lnTo>
                    <a:pt x="748" y="616"/>
                  </a:lnTo>
                  <a:lnTo>
                    <a:pt x="733" y="628"/>
                  </a:lnTo>
                  <a:lnTo>
                    <a:pt x="718" y="639"/>
                  </a:lnTo>
                  <a:lnTo>
                    <a:pt x="702" y="648"/>
                  </a:lnTo>
                  <a:lnTo>
                    <a:pt x="686" y="658"/>
                  </a:lnTo>
                  <a:lnTo>
                    <a:pt x="669" y="666"/>
                  </a:lnTo>
                  <a:lnTo>
                    <a:pt x="651" y="675"/>
                  </a:lnTo>
                  <a:lnTo>
                    <a:pt x="633" y="682"/>
                  </a:lnTo>
                  <a:lnTo>
                    <a:pt x="614" y="690"/>
                  </a:lnTo>
                  <a:lnTo>
                    <a:pt x="595" y="695"/>
                  </a:lnTo>
                  <a:lnTo>
                    <a:pt x="576" y="701"/>
                  </a:lnTo>
                  <a:lnTo>
                    <a:pt x="556" y="706"/>
                  </a:lnTo>
                  <a:lnTo>
                    <a:pt x="535" y="709"/>
                  </a:lnTo>
                  <a:lnTo>
                    <a:pt x="515" y="712"/>
                  </a:lnTo>
                  <a:lnTo>
                    <a:pt x="494" y="715"/>
                  </a:lnTo>
                  <a:lnTo>
                    <a:pt x="472" y="716"/>
                  </a:lnTo>
                  <a:lnTo>
                    <a:pt x="451" y="717"/>
                  </a:lnTo>
                  <a:lnTo>
                    <a:pt x="451" y="716"/>
                  </a:lnTo>
                  <a:close/>
                  <a:moveTo>
                    <a:pt x="451" y="0"/>
                  </a:moveTo>
                  <a:lnTo>
                    <a:pt x="427" y="0"/>
                  </a:lnTo>
                  <a:lnTo>
                    <a:pt x="405" y="1"/>
                  </a:lnTo>
                  <a:lnTo>
                    <a:pt x="382" y="4"/>
                  </a:lnTo>
                  <a:lnTo>
                    <a:pt x="360" y="7"/>
                  </a:lnTo>
                  <a:lnTo>
                    <a:pt x="338" y="11"/>
                  </a:lnTo>
                  <a:lnTo>
                    <a:pt x="317" y="17"/>
                  </a:lnTo>
                  <a:lnTo>
                    <a:pt x="296" y="22"/>
                  </a:lnTo>
                  <a:lnTo>
                    <a:pt x="275" y="29"/>
                  </a:lnTo>
                  <a:lnTo>
                    <a:pt x="256" y="36"/>
                  </a:lnTo>
                  <a:lnTo>
                    <a:pt x="237" y="45"/>
                  </a:lnTo>
                  <a:lnTo>
                    <a:pt x="217" y="54"/>
                  </a:lnTo>
                  <a:lnTo>
                    <a:pt x="199" y="64"/>
                  </a:lnTo>
                  <a:lnTo>
                    <a:pt x="181" y="75"/>
                  </a:lnTo>
                  <a:lnTo>
                    <a:pt x="164" y="85"/>
                  </a:lnTo>
                  <a:lnTo>
                    <a:pt x="148" y="97"/>
                  </a:lnTo>
                  <a:lnTo>
                    <a:pt x="133" y="110"/>
                  </a:lnTo>
                  <a:lnTo>
                    <a:pt x="118" y="123"/>
                  </a:lnTo>
                  <a:lnTo>
                    <a:pt x="103" y="137"/>
                  </a:lnTo>
                  <a:lnTo>
                    <a:pt x="90" y="151"/>
                  </a:lnTo>
                  <a:lnTo>
                    <a:pt x="77" y="166"/>
                  </a:lnTo>
                  <a:lnTo>
                    <a:pt x="66" y="181"/>
                  </a:lnTo>
                  <a:lnTo>
                    <a:pt x="55" y="197"/>
                  </a:lnTo>
                  <a:lnTo>
                    <a:pt x="45" y="213"/>
                  </a:lnTo>
                  <a:lnTo>
                    <a:pt x="36" y="230"/>
                  </a:lnTo>
                  <a:lnTo>
                    <a:pt x="28" y="247"/>
                  </a:lnTo>
                  <a:lnTo>
                    <a:pt x="21" y="264"/>
                  </a:lnTo>
                  <a:lnTo>
                    <a:pt x="14" y="282"/>
                  </a:lnTo>
                  <a:lnTo>
                    <a:pt x="10" y="300"/>
                  </a:lnTo>
                  <a:lnTo>
                    <a:pt x="6" y="319"/>
                  </a:lnTo>
                  <a:lnTo>
                    <a:pt x="2" y="338"/>
                  </a:lnTo>
                  <a:lnTo>
                    <a:pt x="1" y="357"/>
                  </a:lnTo>
                  <a:lnTo>
                    <a:pt x="0" y="376"/>
                  </a:lnTo>
                  <a:lnTo>
                    <a:pt x="1" y="395"/>
                  </a:lnTo>
                  <a:lnTo>
                    <a:pt x="2" y="412"/>
                  </a:lnTo>
                  <a:lnTo>
                    <a:pt x="5" y="430"/>
                  </a:lnTo>
                  <a:lnTo>
                    <a:pt x="9" y="447"/>
                  </a:lnTo>
                  <a:lnTo>
                    <a:pt x="13" y="465"/>
                  </a:lnTo>
                  <a:lnTo>
                    <a:pt x="18" y="482"/>
                  </a:lnTo>
                  <a:lnTo>
                    <a:pt x="26" y="498"/>
                  </a:lnTo>
                  <a:lnTo>
                    <a:pt x="33" y="515"/>
                  </a:lnTo>
                  <a:lnTo>
                    <a:pt x="42" y="532"/>
                  </a:lnTo>
                  <a:lnTo>
                    <a:pt x="51" y="548"/>
                  </a:lnTo>
                  <a:lnTo>
                    <a:pt x="61" y="563"/>
                  </a:lnTo>
                  <a:lnTo>
                    <a:pt x="73" y="578"/>
                  </a:lnTo>
                  <a:lnTo>
                    <a:pt x="85" y="593"/>
                  </a:lnTo>
                  <a:lnTo>
                    <a:pt x="98" y="606"/>
                  </a:lnTo>
                  <a:lnTo>
                    <a:pt x="113" y="620"/>
                  </a:lnTo>
                  <a:lnTo>
                    <a:pt x="128" y="633"/>
                  </a:lnTo>
                  <a:lnTo>
                    <a:pt x="32" y="818"/>
                  </a:lnTo>
                  <a:lnTo>
                    <a:pt x="30" y="823"/>
                  </a:lnTo>
                  <a:lnTo>
                    <a:pt x="30" y="828"/>
                  </a:lnTo>
                  <a:lnTo>
                    <a:pt x="32" y="832"/>
                  </a:lnTo>
                  <a:lnTo>
                    <a:pt x="34" y="835"/>
                  </a:lnTo>
                  <a:lnTo>
                    <a:pt x="37" y="838"/>
                  </a:lnTo>
                  <a:lnTo>
                    <a:pt x="40" y="839"/>
                  </a:lnTo>
                  <a:lnTo>
                    <a:pt x="42" y="840"/>
                  </a:lnTo>
                  <a:lnTo>
                    <a:pt x="45" y="841"/>
                  </a:lnTo>
                  <a:lnTo>
                    <a:pt x="48" y="840"/>
                  </a:lnTo>
                  <a:lnTo>
                    <a:pt x="52" y="839"/>
                  </a:lnTo>
                  <a:lnTo>
                    <a:pt x="300" y="725"/>
                  </a:lnTo>
                  <a:lnTo>
                    <a:pt x="318" y="729"/>
                  </a:lnTo>
                  <a:lnTo>
                    <a:pt x="336" y="734"/>
                  </a:lnTo>
                  <a:lnTo>
                    <a:pt x="354" y="738"/>
                  </a:lnTo>
                  <a:lnTo>
                    <a:pt x="374" y="741"/>
                  </a:lnTo>
                  <a:lnTo>
                    <a:pt x="393" y="743"/>
                  </a:lnTo>
                  <a:lnTo>
                    <a:pt x="412" y="744"/>
                  </a:lnTo>
                  <a:lnTo>
                    <a:pt x="431" y="746"/>
                  </a:lnTo>
                  <a:lnTo>
                    <a:pt x="451" y="747"/>
                  </a:lnTo>
                  <a:lnTo>
                    <a:pt x="474" y="746"/>
                  </a:lnTo>
                  <a:lnTo>
                    <a:pt x="497" y="744"/>
                  </a:lnTo>
                  <a:lnTo>
                    <a:pt x="519" y="742"/>
                  </a:lnTo>
                  <a:lnTo>
                    <a:pt x="542" y="739"/>
                  </a:lnTo>
                  <a:lnTo>
                    <a:pt x="563" y="735"/>
                  </a:lnTo>
                  <a:lnTo>
                    <a:pt x="584" y="729"/>
                  </a:lnTo>
                  <a:lnTo>
                    <a:pt x="606" y="724"/>
                  </a:lnTo>
                  <a:lnTo>
                    <a:pt x="626" y="717"/>
                  </a:lnTo>
                  <a:lnTo>
                    <a:pt x="645" y="709"/>
                  </a:lnTo>
                  <a:lnTo>
                    <a:pt x="666" y="702"/>
                  </a:lnTo>
                  <a:lnTo>
                    <a:pt x="684" y="692"/>
                  </a:lnTo>
                  <a:lnTo>
                    <a:pt x="702" y="682"/>
                  </a:lnTo>
                  <a:lnTo>
                    <a:pt x="720" y="673"/>
                  </a:lnTo>
                  <a:lnTo>
                    <a:pt x="737" y="662"/>
                  </a:lnTo>
                  <a:lnTo>
                    <a:pt x="754" y="650"/>
                  </a:lnTo>
                  <a:lnTo>
                    <a:pt x="770" y="637"/>
                  </a:lnTo>
                  <a:lnTo>
                    <a:pt x="785" y="625"/>
                  </a:lnTo>
                  <a:lnTo>
                    <a:pt x="798" y="612"/>
                  </a:lnTo>
                  <a:lnTo>
                    <a:pt x="811" y="598"/>
                  </a:lnTo>
                  <a:lnTo>
                    <a:pt x="824" y="583"/>
                  </a:lnTo>
                  <a:lnTo>
                    <a:pt x="836" y="568"/>
                  </a:lnTo>
                  <a:lnTo>
                    <a:pt x="847" y="552"/>
                  </a:lnTo>
                  <a:lnTo>
                    <a:pt x="857" y="537"/>
                  </a:lnTo>
                  <a:lnTo>
                    <a:pt x="866" y="520"/>
                  </a:lnTo>
                  <a:lnTo>
                    <a:pt x="874" y="504"/>
                  </a:lnTo>
                  <a:lnTo>
                    <a:pt x="881" y="486"/>
                  </a:lnTo>
                  <a:lnTo>
                    <a:pt x="887" y="468"/>
                  </a:lnTo>
                  <a:lnTo>
                    <a:pt x="893" y="450"/>
                  </a:lnTo>
                  <a:lnTo>
                    <a:pt x="896" y="432"/>
                  </a:lnTo>
                  <a:lnTo>
                    <a:pt x="899" y="414"/>
                  </a:lnTo>
                  <a:lnTo>
                    <a:pt x="901" y="395"/>
                  </a:lnTo>
                  <a:lnTo>
                    <a:pt x="901" y="376"/>
                  </a:lnTo>
                  <a:lnTo>
                    <a:pt x="901" y="357"/>
                  </a:lnTo>
                  <a:lnTo>
                    <a:pt x="899" y="338"/>
                  </a:lnTo>
                  <a:lnTo>
                    <a:pt x="896" y="319"/>
                  </a:lnTo>
                  <a:lnTo>
                    <a:pt x="893" y="300"/>
                  </a:lnTo>
                  <a:lnTo>
                    <a:pt x="887" y="282"/>
                  </a:lnTo>
                  <a:lnTo>
                    <a:pt x="881" y="264"/>
                  </a:lnTo>
                  <a:lnTo>
                    <a:pt x="874" y="247"/>
                  </a:lnTo>
                  <a:lnTo>
                    <a:pt x="866" y="230"/>
                  </a:lnTo>
                  <a:lnTo>
                    <a:pt x="857" y="213"/>
                  </a:lnTo>
                  <a:lnTo>
                    <a:pt x="847" y="197"/>
                  </a:lnTo>
                  <a:lnTo>
                    <a:pt x="836" y="181"/>
                  </a:lnTo>
                  <a:lnTo>
                    <a:pt x="824" y="166"/>
                  </a:lnTo>
                  <a:lnTo>
                    <a:pt x="811" y="151"/>
                  </a:lnTo>
                  <a:lnTo>
                    <a:pt x="798" y="137"/>
                  </a:lnTo>
                  <a:lnTo>
                    <a:pt x="785" y="123"/>
                  </a:lnTo>
                  <a:lnTo>
                    <a:pt x="770" y="110"/>
                  </a:lnTo>
                  <a:lnTo>
                    <a:pt x="754" y="97"/>
                  </a:lnTo>
                  <a:lnTo>
                    <a:pt x="737" y="85"/>
                  </a:lnTo>
                  <a:lnTo>
                    <a:pt x="720" y="75"/>
                  </a:lnTo>
                  <a:lnTo>
                    <a:pt x="702" y="64"/>
                  </a:lnTo>
                  <a:lnTo>
                    <a:pt x="684" y="54"/>
                  </a:lnTo>
                  <a:lnTo>
                    <a:pt x="666" y="45"/>
                  </a:lnTo>
                  <a:lnTo>
                    <a:pt x="645" y="36"/>
                  </a:lnTo>
                  <a:lnTo>
                    <a:pt x="626" y="29"/>
                  </a:lnTo>
                  <a:lnTo>
                    <a:pt x="606" y="22"/>
                  </a:lnTo>
                  <a:lnTo>
                    <a:pt x="584" y="17"/>
                  </a:lnTo>
                  <a:lnTo>
                    <a:pt x="563" y="11"/>
                  </a:lnTo>
                  <a:lnTo>
                    <a:pt x="542" y="7"/>
                  </a:lnTo>
                  <a:lnTo>
                    <a:pt x="519" y="4"/>
                  </a:lnTo>
                  <a:lnTo>
                    <a:pt x="497" y="2"/>
                  </a:lnTo>
                  <a:lnTo>
                    <a:pt x="474" y="0"/>
                  </a:lnTo>
                  <a:lnTo>
                    <a:pt x="451" y="0"/>
                  </a:lnTo>
                  <a:lnTo>
                    <a:pt x="4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4" name="Freeform 234">
              <a:extLst>
                <a:ext uri="{FF2B5EF4-FFF2-40B4-BE49-F238E27FC236}">
                  <a16:creationId xmlns:a16="http://schemas.microsoft.com/office/drawing/2014/main" id="{6319BE05-6882-F6AF-8C12-610FD7CDB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650" y="2616200"/>
              <a:ext cx="57150" cy="77788"/>
            </a:xfrm>
            <a:custGeom>
              <a:avLst/>
              <a:gdLst>
                <a:gd name="T0" fmla="*/ 105 w 180"/>
                <a:gd name="T1" fmla="*/ 211 h 241"/>
                <a:gd name="T2" fmla="*/ 105 w 180"/>
                <a:gd name="T3" fmla="*/ 13 h 241"/>
                <a:gd name="T4" fmla="*/ 103 w 180"/>
                <a:gd name="T5" fmla="*/ 8 h 241"/>
                <a:gd name="T6" fmla="*/ 98 w 180"/>
                <a:gd name="T7" fmla="*/ 4 h 241"/>
                <a:gd name="T8" fmla="*/ 93 w 180"/>
                <a:gd name="T9" fmla="*/ 1 h 241"/>
                <a:gd name="T10" fmla="*/ 15 w 180"/>
                <a:gd name="T11" fmla="*/ 0 h 241"/>
                <a:gd name="T12" fmla="*/ 8 w 180"/>
                <a:gd name="T13" fmla="*/ 1 h 241"/>
                <a:gd name="T14" fmla="*/ 4 w 180"/>
                <a:gd name="T15" fmla="*/ 6 h 241"/>
                <a:gd name="T16" fmla="*/ 1 w 180"/>
                <a:gd name="T17" fmla="*/ 10 h 241"/>
                <a:gd name="T18" fmla="*/ 0 w 180"/>
                <a:gd name="T19" fmla="*/ 15 h 241"/>
                <a:gd name="T20" fmla="*/ 1 w 180"/>
                <a:gd name="T21" fmla="*/ 22 h 241"/>
                <a:gd name="T22" fmla="*/ 4 w 180"/>
                <a:gd name="T23" fmla="*/ 26 h 241"/>
                <a:gd name="T24" fmla="*/ 8 w 180"/>
                <a:gd name="T25" fmla="*/ 29 h 241"/>
                <a:gd name="T26" fmla="*/ 15 w 180"/>
                <a:gd name="T27" fmla="*/ 31 h 241"/>
                <a:gd name="T28" fmla="*/ 75 w 180"/>
                <a:gd name="T29" fmla="*/ 211 h 241"/>
                <a:gd name="T30" fmla="*/ 12 w 180"/>
                <a:gd name="T31" fmla="*/ 211 h 241"/>
                <a:gd name="T32" fmla="*/ 6 w 180"/>
                <a:gd name="T33" fmla="*/ 213 h 241"/>
                <a:gd name="T34" fmla="*/ 2 w 180"/>
                <a:gd name="T35" fmla="*/ 218 h 241"/>
                <a:gd name="T36" fmla="*/ 0 w 180"/>
                <a:gd name="T37" fmla="*/ 223 h 241"/>
                <a:gd name="T38" fmla="*/ 0 w 180"/>
                <a:gd name="T39" fmla="*/ 229 h 241"/>
                <a:gd name="T40" fmla="*/ 2 w 180"/>
                <a:gd name="T41" fmla="*/ 235 h 241"/>
                <a:gd name="T42" fmla="*/ 6 w 180"/>
                <a:gd name="T43" fmla="*/ 239 h 241"/>
                <a:gd name="T44" fmla="*/ 12 w 180"/>
                <a:gd name="T45" fmla="*/ 241 h 241"/>
                <a:gd name="T46" fmla="*/ 165 w 180"/>
                <a:gd name="T47" fmla="*/ 241 h 241"/>
                <a:gd name="T48" fmla="*/ 171 w 180"/>
                <a:gd name="T49" fmla="*/ 240 h 241"/>
                <a:gd name="T50" fmla="*/ 175 w 180"/>
                <a:gd name="T51" fmla="*/ 237 h 241"/>
                <a:gd name="T52" fmla="*/ 178 w 180"/>
                <a:gd name="T53" fmla="*/ 231 h 241"/>
                <a:gd name="T54" fmla="*/ 180 w 180"/>
                <a:gd name="T55" fmla="*/ 226 h 241"/>
                <a:gd name="T56" fmla="*/ 178 w 180"/>
                <a:gd name="T57" fmla="*/ 220 h 241"/>
                <a:gd name="T58" fmla="*/ 175 w 180"/>
                <a:gd name="T59" fmla="*/ 215 h 241"/>
                <a:gd name="T60" fmla="*/ 171 w 180"/>
                <a:gd name="T61" fmla="*/ 212 h 241"/>
                <a:gd name="T62" fmla="*/ 165 w 180"/>
                <a:gd name="T63" fmla="*/ 21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0" h="241">
                  <a:moveTo>
                    <a:pt x="165" y="211"/>
                  </a:moveTo>
                  <a:lnTo>
                    <a:pt x="105" y="211"/>
                  </a:lnTo>
                  <a:lnTo>
                    <a:pt x="105" y="15"/>
                  </a:lnTo>
                  <a:lnTo>
                    <a:pt x="105" y="13"/>
                  </a:lnTo>
                  <a:lnTo>
                    <a:pt x="104" y="10"/>
                  </a:lnTo>
                  <a:lnTo>
                    <a:pt x="103" y="8"/>
                  </a:lnTo>
                  <a:lnTo>
                    <a:pt x="100" y="6"/>
                  </a:lnTo>
                  <a:lnTo>
                    <a:pt x="98" y="4"/>
                  </a:lnTo>
                  <a:lnTo>
                    <a:pt x="96" y="2"/>
                  </a:lnTo>
                  <a:lnTo>
                    <a:pt x="93" y="1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8" y="1"/>
                  </a:lnTo>
                  <a:lnTo>
                    <a:pt x="6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1"/>
                  </a:lnTo>
                  <a:lnTo>
                    <a:pt x="75" y="30"/>
                  </a:lnTo>
                  <a:lnTo>
                    <a:pt x="75" y="211"/>
                  </a:lnTo>
                  <a:lnTo>
                    <a:pt x="15" y="211"/>
                  </a:lnTo>
                  <a:lnTo>
                    <a:pt x="12" y="211"/>
                  </a:lnTo>
                  <a:lnTo>
                    <a:pt x="8" y="212"/>
                  </a:lnTo>
                  <a:lnTo>
                    <a:pt x="6" y="213"/>
                  </a:lnTo>
                  <a:lnTo>
                    <a:pt x="4" y="215"/>
                  </a:lnTo>
                  <a:lnTo>
                    <a:pt x="2" y="218"/>
                  </a:lnTo>
                  <a:lnTo>
                    <a:pt x="1" y="220"/>
                  </a:lnTo>
                  <a:lnTo>
                    <a:pt x="0" y="223"/>
                  </a:lnTo>
                  <a:lnTo>
                    <a:pt x="0" y="226"/>
                  </a:lnTo>
                  <a:lnTo>
                    <a:pt x="0" y="229"/>
                  </a:lnTo>
                  <a:lnTo>
                    <a:pt x="1" y="231"/>
                  </a:lnTo>
                  <a:lnTo>
                    <a:pt x="2" y="235"/>
                  </a:lnTo>
                  <a:lnTo>
                    <a:pt x="4" y="237"/>
                  </a:lnTo>
                  <a:lnTo>
                    <a:pt x="6" y="239"/>
                  </a:lnTo>
                  <a:lnTo>
                    <a:pt x="8" y="240"/>
                  </a:lnTo>
                  <a:lnTo>
                    <a:pt x="12" y="241"/>
                  </a:lnTo>
                  <a:lnTo>
                    <a:pt x="15" y="241"/>
                  </a:lnTo>
                  <a:lnTo>
                    <a:pt x="165" y="241"/>
                  </a:lnTo>
                  <a:lnTo>
                    <a:pt x="168" y="241"/>
                  </a:lnTo>
                  <a:lnTo>
                    <a:pt x="171" y="240"/>
                  </a:lnTo>
                  <a:lnTo>
                    <a:pt x="173" y="239"/>
                  </a:lnTo>
                  <a:lnTo>
                    <a:pt x="175" y="237"/>
                  </a:lnTo>
                  <a:lnTo>
                    <a:pt x="177" y="235"/>
                  </a:lnTo>
                  <a:lnTo>
                    <a:pt x="178" y="231"/>
                  </a:lnTo>
                  <a:lnTo>
                    <a:pt x="180" y="229"/>
                  </a:lnTo>
                  <a:lnTo>
                    <a:pt x="180" y="226"/>
                  </a:lnTo>
                  <a:lnTo>
                    <a:pt x="180" y="223"/>
                  </a:lnTo>
                  <a:lnTo>
                    <a:pt x="178" y="220"/>
                  </a:lnTo>
                  <a:lnTo>
                    <a:pt x="177" y="218"/>
                  </a:lnTo>
                  <a:lnTo>
                    <a:pt x="175" y="215"/>
                  </a:lnTo>
                  <a:lnTo>
                    <a:pt x="173" y="213"/>
                  </a:lnTo>
                  <a:lnTo>
                    <a:pt x="171" y="212"/>
                  </a:lnTo>
                  <a:lnTo>
                    <a:pt x="168" y="211"/>
                  </a:lnTo>
                  <a:lnTo>
                    <a:pt x="165" y="211"/>
                  </a:lnTo>
                  <a:lnTo>
                    <a:pt x="165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 235">
              <a:extLst>
                <a:ext uri="{FF2B5EF4-FFF2-40B4-BE49-F238E27FC236}">
                  <a16:creationId xmlns:a16="http://schemas.microsoft.com/office/drawing/2014/main" id="{518999A9-4E84-04DE-769D-0EECA88BB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5000" y="2571750"/>
              <a:ext cx="23813" cy="23813"/>
            </a:xfrm>
            <a:custGeom>
              <a:avLst/>
              <a:gdLst>
                <a:gd name="T0" fmla="*/ 37 w 76"/>
                <a:gd name="T1" fmla="*/ 30 h 76"/>
                <a:gd name="T2" fmla="*/ 41 w 76"/>
                <a:gd name="T3" fmla="*/ 31 h 76"/>
                <a:gd name="T4" fmla="*/ 44 w 76"/>
                <a:gd name="T5" fmla="*/ 32 h 76"/>
                <a:gd name="T6" fmla="*/ 45 w 76"/>
                <a:gd name="T7" fmla="*/ 35 h 76"/>
                <a:gd name="T8" fmla="*/ 46 w 76"/>
                <a:gd name="T9" fmla="*/ 37 h 76"/>
                <a:gd name="T10" fmla="*/ 45 w 76"/>
                <a:gd name="T11" fmla="*/ 41 h 76"/>
                <a:gd name="T12" fmla="*/ 44 w 76"/>
                <a:gd name="T13" fmla="*/ 44 h 76"/>
                <a:gd name="T14" fmla="*/ 41 w 76"/>
                <a:gd name="T15" fmla="*/ 45 h 76"/>
                <a:gd name="T16" fmla="*/ 37 w 76"/>
                <a:gd name="T17" fmla="*/ 46 h 76"/>
                <a:gd name="T18" fmla="*/ 35 w 76"/>
                <a:gd name="T19" fmla="*/ 45 h 76"/>
                <a:gd name="T20" fmla="*/ 32 w 76"/>
                <a:gd name="T21" fmla="*/ 44 h 76"/>
                <a:gd name="T22" fmla="*/ 31 w 76"/>
                <a:gd name="T23" fmla="*/ 41 h 76"/>
                <a:gd name="T24" fmla="*/ 30 w 76"/>
                <a:gd name="T25" fmla="*/ 37 h 76"/>
                <a:gd name="T26" fmla="*/ 31 w 76"/>
                <a:gd name="T27" fmla="*/ 35 h 76"/>
                <a:gd name="T28" fmla="*/ 32 w 76"/>
                <a:gd name="T29" fmla="*/ 32 h 76"/>
                <a:gd name="T30" fmla="*/ 35 w 76"/>
                <a:gd name="T31" fmla="*/ 31 h 76"/>
                <a:gd name="T32" fmla="*/ 37 w 76"/>
                <a:gd name="T33" fmla="*/ 30 h 76"/>
                <a:gd name="T34" fmla="*/ 37 w 76"/>
                <a:gd name="T35" fmla="*/ 30 h 76"/>
                <a:gd name="T36" fmla="*/ 37 w 76"/>
                <a:gd name="T37" fmla="*/ 76 h 76"/>
                <a:gd name="T38" fmla="*/ 46 w 76"/>
                <a:gd name="T39" fmla="*/ 75 h 76"/>
                <a:gd name="T40" fmla="*/ 52 w 76"/>
                <a:gd name="T41" fmla="*/ 73 h 76"/>
                <a:gd name="T42" fmla="*/ 59 w 76"/>
                <a:gd name="T43" fmla="*/ 70 h 76"/>
                <a:gd name="T44" fmla="*/ 64 w 76"/>
                <a:gd name="T45" fmla="*/ 64 h 76"/>
                <a:gd name="T46" fmla="*/ 70 w 76"/>
                <a:gd name="T47" fmla="*/ 59 h 76"/>
                <a:gd name="T48" fmla="*/ 73 w 76"/>
                <a:gd name="T49" fmla="*/ 52 h 76"/>
                <a:gd name="T50" fmla="*/ 75 w 76"/>
                <a:gd name="T51" fmla="*/ 46 h 76"/>
                <a:gd name="T52" fmla="*/ 76 w 76"/>
                <a:gd name="T53" fmla="*/ 37 h 76"/>
                <a:gd name="T54" fmla="*/ 75 w 76"/>
                <a:gd name="T55" fmla="*/ 30 h 76"/>
                <a:gd name="T56" fmla="*/ 73 w 76"/>
                <a:gd name="T57" fmla="*/ 24 h 76"/>
                <a:gd name="T58" fmla="*/ 70 w 76"/>
                <a:gd name="T59" fmla="*/ 17 h 76"/>
                <a:gd name="T60" fmla="*/ 64 w 76"/>
                <a:gd name="T61" fmla="*/ 11 h 76"/>
                <a:gd name="T62" fmla="*/ 59 w 76"/>
                <a:gd name="T63" fmla="*/ 6 h 76"/>
                <a:gd name="T64" fmla="*/ 52 w 76"/>
                <a:gd name="T65" fmla="*/ 3 h 76"/>
                <a:gd name="T66" fmla="*/ 46 w 76"/>
                <a:gd name="T67" fmla="*/ 1 h 76"/>
                <a:gd name="T68" fmla="*/ 37 w 76"/>
                <a:gd name="T69" fmla="*/ 0 h 76"/>
                <a:gd name="T70" fmla="*/ 30 w 76"/>
                <a:gd name="T71" fmla="*/ 1 h 76"/>
                <a:gd name="T72" fmla="*/ 24 w 76"/>
                <a:gd name="T73" fmla="*/ 3 h 76"/>
                <a:gd name="T74" fmla="*/ 17 w 76"/>
                <a:gd name="T75" fmla="*/ 6 h 76"/>
                <a:gd name="T76" fmla="*/ 11 w 76"/>
                <a:gd name="T77" fmla="*/ 11 h 76"/>
                <a:gd name="T78" fmla="*/ 6 w 76"/>
                <a:gd name="T79" fmla="*/ 17 h 76"/>
                <a:gd name="T80" fmla="*/ 3 w 76"/>
                <a:gd name="T81" fmla="*/ 24 h 76"/>
                <a:gd name="T82" fmla="*/ 1 w 76"/>
                <a:gd name="T83" fmla="*/ 30 h 76"/>
                <a:gd name="T84" fmla="*/ 0 w 76"/>
                <a:gd name="T85" fmla="*/ 37 h 76"/>
                <a:gd name="T86" fmla="*/ 1 w 76"/>
                <a:gd name="T87" fmla="*/ 46 h 76"/>
                <a:gd name="T88" fmla="*/ 3 w 76"/>
                <a:gd name="T89" fmla="*/ 52 h 76"/>
                <a:gd name="T90" fmla="*/ 6 w 76"/>
                <a:gd name="T91" fmla="*/ 59 h 76"/>
                <a:gd name="T92" fmla="*/ 11 w 76"/>
                <a:gd name="T93" fmla="*/ 64 h 76"/>
                <a:gd name="T94" fmla="*/ 17 w 76"/>
                <a:gd name="T95" fmla="*/ 70 h 76"/>
                <a:gd name="T96" fmla="*/ 24 w 76"/>
                <a:gd name="T97" fmla="*/ 73 h 76"/>
                <a:gd name="T98" fmla="*/ 30 w 76"/>
                <a:gd name="T99" fmla="*/ 75 h 76"/>
                <a:gd name="T100" fmla="*/ 37 w 76"/>
                <a:gd name="T10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6" h="76">
                  <a:moveTo>
                    <a:pt x="37" y="30"/>
                  </a:moveTo>
                  <a:lnTo>
                    <a:pt x="41" y="31"/>
                  </a:lnTo>
                  <a:lnTo>
                    <a:pt x="44" y="32"/>
                  </a:lnTo>
                  <a:lnTo>
                    <a:pt x="45" y="35"/>
                  </a:lnTo>
                  <a:lnTo>
                    <a:pt x="46" y="37"/>
                  </a:lnTo>
                  <a:lnTo>
                    <a:pt x="45" y="41"/>
                  </a:lnTo>
                  <a:lnTo>
                    <a:pt x="44" y="44"/>
                  </a:lnTo>
                  <a:lnTo>
                    <a:pt x="41" y="45"/>
                  </a:lnTo>
                  <a:lnTo>
                    <a:pt x="37" y="46"/>
                  </a:lnTo>
                  <a:lnTo>
                    <a:pt x="35" y="45"/>
                  </a:lnTo>
                  <a:lnTo>
                    <a:pt x="32" y="44"/>
                  </a:lnTo>
                  <a:lnTo>
                    <a:pt x="31" y="41"/>
                  </a:lnTo>
                  <a:lnTo>
                    <a:pt x="30" y="37"/>
                  </a:lnTo>
                  <a:lnTo>
                    <a:pt x="31" y="35"/>
                  </a:lnTo>
                  <a:lnTo>
                    <a:pt x="32" y="32"/>
                  </a:lnTo>
                  <a:lnTo>
                    <a:pt x="35" y="31"/>
                  </a:lnTo>
                  <a:lnTo>
                    <a:pt x="37" y="30"/>
                  </a:lnTo>
                  <a:lnTo>
                    <a:pt x="37" y="30"/>
                  </a:lnTo>
                  <a:close/>
                  <a:moveTo>
                    <a:pt x="37" y="76"/>
                  </a:moveTo>
                  <a:lnTo>
                    <a:pt x="46" y="75"/>
                  </a:lnTo>
                  <a:lnTo>
                    <a:pt x="52" y="73"/>
                  </a:lnTo>
                  <a:lnTo>
                    <a:pt x="59" y="70"/>
                  </a:lnTo>
                  <a:lnTo>
                    <a:pt x="64" y="64"/>
                  </a:lnTo>
                  <a:lnTo>
                    <a:pt x="70" y="59"/>
                  </a:lnTo>
                  <a:lnTo>
                    <a:pt x="73" y="52"/>
                  </a:lnTo>
                  <a:lnTo>
                    <a:pt x="75" y="46"/>
                  </a:lnTo>
                  <a:lnTo>
                    <a:pt x="76" y="37"/>
                  </a:lnTo>
                  <a:lnTo>
                    <a:pt x="75" y="30"/>
                  </a:lnTo>
                  <a:lnTo>
                    <a:pt x="73" y="24"/>
                  </a:lnTo>
                  <a:lnTo>
                    <a:pt x="70" y="17"/>
                  </a:lnTo>
                  <a:lnTo>
                    <a:pt x="64" y="11"/>
                  </a:lnTo>
                  <a:lnTo>
                    <a:pt x="59" y="6"/>
                  </a:lnTo>
                  <a:lnTo>
                    <a:pt x="52" y="3"/>
                  </a:lnTo>
                  <a:lnTo>
                    <a:pt x="46" y="1"/>
                  </a:lnTo>
                  <a:lnTo>
                    <a:pt x="37" y="0"/>
                  </a:lnTo>
                  <a:lnTo>
                    <a:pt x="30" y="1"/>
                  </a:lnTo>
                  <a:lnTo>
                    <a:pt x="24" y="3"/>
                  </a:lnTo>
                  <a:lnTo>
                    <a:pt x="17" y="6"/>
                  </a:lnTo>
                  <a:lnTo>
                    <a:pt x="11" y="11"/>
                  </a:lnTo>
                  <a:lnTo>
                    <a:pt x="6" y="17"/>
                  </a:lnTo>
                  <a:lnTo>
                    <a:pt x="3" y="24"/>
                  </a:lnTo>
                  <a:lnTo>
                    <a:pt x="1" y="30"/>
                  </a:lnTo>
                  <a:lnTo>
                    <a:pt x="0" y="37"/>
                  </a:lnTo>
                  <a:lnTo>
                    <a:pt x="1" y="46"/>
                  </a:lnTo>
                  <a:lnTo>
                    <a:pt x="3" y="52"/>
                  </a:lnTo>
                  <a:lnTo>
                    <a:pt x="6" y="59"/>
                  </a:lnTo>
                  <a:lnTo>
                    <a:pt x="11" y="64"/>
                  </a:lnTo>
                  <a:lnTo>
                    <a:pt x="17" y="70"/>
                  </a:lnTo>
                  <a:lnTo>
                    <a:pt x="24" y="73"/>
                  </a:lnTo>
                  <a:lnTo>
                    <a:pt x="30" y="75"/>
                  </a:lnTo>
                  <a:lnTo>
                    <a:pt x="37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cxnSp>
        <p:nvCxnSpPr>
          <p:cNvPr id="42" name="Straight Connector 5">
            <a:extLst>
              <a:ext uri="{FF2B5EF4-FFF2-40B4-BE49-F238E27FC236}">
                <a16:creationId xmlns:a16="http://schemas.microsoft.com/office/drawing/2014/main" id="{2315B7AA-3529-2A75-47AC-F2600CC04B09}"/>
              </a:ext>
            </a:extLst>
          </p:cNvPr>
          <p:cNvCxnSpPr>
            <a:cxnSpLocks/>
          </p:cNvCxnSpPr>
          <p:nvPr/>
        </p:nvCxnSpPr>
        <p:spPr>
          <a:xfrm>
            <a:off x="4763655" y="3485258"/>
            <a:ext cx="2664689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5">
            <a:extLst>
              <a:ext uri="{FF2B5EF4-FFF2-40B4-BE49-F238E27FC236}">
                <a16:creationId xmlns:a16="http://schemas.microsoft.com/office/drawing/2014/main" id="{B74BF6F6-2164-870A-ABCF-EC4E4E52D067}"/>
              </a:ext>
            </a:extLst>
          </p:cNvPr>
          <p:cNvCxnSpPr>
            <a:cxnSpLocks/>
          </p:cNvCxnSpPr>
          <p:nvPr/>
        </p:nvCxnSpPr>
        <p:spPr>
          <a:xfrm>
            <a:off x="8148037" y="3466946"/>
            <a:ext cx="2664689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5">
            <a:extLst>
              <a:ext uri="{FF2B5EF4-FFF2-40B4-BE49-F238E27FC236}">
                <a16:creationId xmlns:a16="http://schemas.microsoft.com/office/drawing/2014/main" id="{C21271BC-FF33-E9AB-8371-BDD9FB8B9698}"/>
              </a:ext>
            </a:extLst>
          </p:cNvPr>
          <p:cNvCxnSpPr>
            <a:cxnSpLocks/>
          </p:cNvCxnSpPr>
          <p:nvPr/>
        </p:nvCxnSpPr>
        <p:spPr>
          <a:xfrm>
            <a:off x="1229617" y="3485258"/>
            <a:ext cx="2664689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Slide Number Placeholder 36">
            <a:extLst>
              <a:ext uri="{FF2B5EF4-FFF2-40B4-BE49-F238E27FC236}">
                <a16:creationId xmlns:a16="http://schemas.microsoft.com/office/drawing/2014/main" id="{5EB0DB74-7295-DE62-F129-432BE3264317}"/>
              </a:ext>
            </a:extLst>
          </p:cNvPr>
          <p:cNvSpPr txBox="1">
            <a:spLocks/>
          </p:cNvSpPr>
          <p:nvPr/>
        </p:nvSpPr>
        <p:spPr>
          <a:xfrm>
            <a:off x="8610600" y="1379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B9BCA1-DEDB-4768-B0C2-9E03C02986FE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04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84A71BF-BC36-1569-D0E7-AA95F9D1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/>
              <a:t>20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90EEB50-22FB-0AB8-2671-9D3C0D40A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354" y="1961159"/>
            <a:ext cx="5284499" cy="2463451"/>
          </a:xfrm>
          <a:prstGeom prst="rect">
            <a:avLst/>
          </a:prstGeom>
        </p:spPr>
      </p:pic>
      <p:sp>
        <p:nvSpPr>
          <p:cNvPr id="4" name="Flowchart: Manual Input 7">
            <a:extLst>
              <a:ext uri="{FF2B5EF4-FFF2-40B4-BE49-F238E27FC236}">
                <a16:creationId xmlns:a16="http://schemas.microsoft.com/office/drawing/2014/main" id="{32295B31-44B9-741A-968D-8AA539E48B8B}"/>
              </a:ext>
            </a:extLst>
          </p:cNvPr>
          <p:cNvSpPr/>
          <p:nvPr/>
        </p:nvSpPr>
        <p:spPr>
          <a:xfrm rot="5400000" flipH="1" flipV="1">
            <a:off x="1285656" y="-126929"/>
            <a:ext cx="654034" cy="154894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FF5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0279EA7-FCD2-9398-17AB-80CCA94C4ACA}"/>
              </a:ext>
            </a:extLst>
          </p:cNvPr>
          <p:cNvSpPr txBox="1"/>
          <p:nvPr/>
        </p:nvSpPr>
        <p:spPr>
          <a:xfrm>
            <a:off x="2494290" y="427737"/>
            <a:ext cx="5094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690916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06D68C-52C2-81A1-A38D-8F5215DF4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/>
              <a:t>21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942B40-E56C-FCDA-82A5-8066107AD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733" y="1047417"/>
            <a:ext cx="4534533" cy="4763165"/>
          </a:xfrm>
          <a:prstGeom prst="rect">
            <a:avLst/>
          </a:prstGeom>
        </p:spPr>
      </p:pic>
      <p:sp>
        <p:nvSpPr>
          <p:cNvPr id="6" name="Flowchart: Manual Input 7">
            <a:extLst>
              <a:ext uri="{FF2B5EF4-FFF2-40B4-BE49-F238E27FC236}">
                <a16:creationId xmlns:a16="http://schemas.microsoft.com/office/drawing/2014/main" id="{6950D5EC-A136-CD0E-1B18-0E495AE7797F}"/>
              </a:ext>
            </a:extLst>
          </p:cNvPr>
          <p:cNvSpPr/>
          <p:nvPr/>
        </p:nvSpPr>
        <p:spPr>
          <a:xfrm rot="5400000" flipH="1" flipV="1">
            <a:off x="1285656" y="-126929"/>
            <a:ext cx="654034" cy="154894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FF5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0916E4B8-DC2A-B5F9-D6BA-DFA0B808170E}"/>
              </a:ext>
            </a:extLst>
          </p:cNvPr>
          <p:cNvSpPr txBox="1"/>
          <p:nvPr/>
        </p:nvSpPr>
        <p:spPr>
          <a:xfrm>
            <a:off x="2494290" y="427737"/>
            <a:ext cx="5094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988895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DF565A-BE4F-7CC0-600C-2AEE291AD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A655-3C17-40C8-AE56-2FE6744D120D}" type="datetime1">
              <a:rPr lang="en-US" smtClean="0"/>
              <a:t>7/18/2025</a:t>
            </a:fld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8BDB306-A912-61E6-7A96-A0E81F9B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/>
              <a:t>22</a:t>
            </a:fld>
            <a:endParaRPr lang="en-US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3305DF4-6F62-898F-356B-E4F809103954}"/>
              </a:ext>
            </a:extLst>
          </p:cNvPr>
          <p:cNvGrpSpPr/>
          <p:nvPr/>
        </p:nvGrpSpPr>
        <p:grpSpPr>
          <a:xfrm>
            <a:off x="1115994" y="2641922"/>
            <a:ext cx="9069728" cy="1374493"/>
            <a:chOff x="1115994" y="2641922"/>
            <a:chExt cx="9069728" cy="1374493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CAC99BF-1008-AEA6-4612-79958B00F661}"/>
                </a:ext>
              </a:extLst>
            </p:cNvPr>
            <p:cNvSpPr/>
            <p:nvPr/>
          </p:nvSpPr>
          <p:spPr>
            <a:xfrm>
              <a:off x="1115994" y="2641923"/>
              <a:ext cx="1847126" cy="137449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1. Generate Outlier Class Labels using LLM</a:t>
              </a:r>
              <a:endParaRPr lang="de-DE" dirty="0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7F87EA88-D069-AEDE-54EF-894959247A55}"/>
                </a:ext>
              </a:extLst>
            </p:cNvPr>
            <p:cNvSpPr/>
            <p:nvPr/>
          </p:nvSpPr>
          <p:spPr>
            <a:xfrm>
              <a:off x="3357623" y="2641923"/>
              <a:ext cx="1944547" cy="137449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2. Retrieve One </a:t>
              </a:r>
              <a:r>
                <a:rPr lang="de-DE" dirty="0"/>
                <a:t>Semantic Variant</a:t>
              </a:r>
              <a:r>
                <a:rPr lang="it-IT" dirty="0"/>
                <a:t> per Label via LLM Prompt</a:t>
              </a:r>
              <a:endParaRPr lang="de-DE" dirty="0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25C94F2-1C72-35C4-D026-7C9C3180C2D1}"/>
                </a:ext>
              </a:extLst>
            </p:cNvPr>
            <p:cNvSpPr/>
            <p:nvPr/>
          </p:nvSpPr>
          <p:spPr>
            <a:xfrm>
              <a:off x="5723682" y="2641923"/>
              <a:ext cx="1707266" cy="137449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3. Filter Duplicates and Redundant Labels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C8C92FB-C802-CCA9-E2D9-BA721102F787}"/>
                </a:ext>
              </a:extLst>
            </p:cNvPr>
            <p:cNvSpPr/>
            <p:nvPr/>
          </p:nvSpPr>
          <p:spPr>
            <a:xfrm>
              <a:off x="7852460" y="2641922"/>
              <a:ext cx="2333262" cy="137449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4. Final OOD Label Set (Original Labels + Unique Semantic Variants)</a:t>
              </a:r>
              <a:endParaRPr lang="en-US" dirty="0"/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8C2C93F2-196D-7F56-7264-0764848B4845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2963120" y="3329169"/>
              <a:ext cx="39450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3B8F6BA6-5237-4633-C0D2-5E730FAE134F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5302170" y="3329169"/>
              <a:ext cx="4215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077329FB-D4B8-4D2B-65F8-35B779C234CD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 flipV="1">
              <a:off x="7430948" y="3329168"/>
              <a:ext cx="421512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9023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Hexagon 5">
            <a:extLst>
              <a:ext uri="{FF2B5EF4-FFF2-40B4-BE49-F238E27FC236}">
                <a16:creationId xmlns:a16="http://schemas.microsoft.com/office/drawing/2014/main" id="{46431297-6C2D-1BB0-E5E6-1EEAEE431F91}"/>
              </a:ext>
            </a:extLst>
          </p:cNvPr>
          <p:cNvSpPr/>
          <p:nvPr/>
        </p:nvSpPr>
        <p:spPr>
          <a:xfrm>
            <a:off x="-683888" y="1447460"/>
            <a:ext cx="13559775" cy="480375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A2CB3BB4-D2F6-4655-A21F-DB56742E7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BCA1-DEDB-4768-B0C2-9E03C02986FE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Google Shape;778;p36">
            <a:extLst>
              <a:ext uri="{FF2B5EF4-FFF2-40B4-BE49-F238E27FC236}">
                <a16:creationId xmlns:a16="http://schemas.microsoft.com/office/drawing/2014/main" id="{3F020F86-0E39-1D82-9433-BC777F99E822}"/>
              </a:ext>
            </a:extLst>
          </p:cNvPr>
          <p:cNvSpPr txBox="1"/>
          <p:nvPr/>
        </p:nvSpPr>
        <p:spPr>
          <a:xfrm>
            <a:off x="1138029" y="3617525"/>
            <a:ext cx="2498235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rchivo Black" panose="020B0604020202020204"/>
              </a:rPr>
              <a:t>Trained on 400M image–text pairs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0000"/>
              </a:solidFill>
              <a:latin typeface="Archivo Black" panose="020B0604020202020204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u="none" strike="noStrike" baseline="0" dirty="0">
                <a:solidFill>
                  <a:srgbClr val="000000"/>
                </a:solidFill>
                <a:latin typeface="Archivo Black" panose="020B0604020202020204"/>
              </a:rPr>
              <a:t>Image Encoder &amp; Text E</a:t>
            </a:r>
            <a:r>
              <a:rPr lang="en-US" b="1" dirty="0">
                <a:solidFill>
                  <a:srgbClr val="000000"/>
                </a:solidFill>
                <a:latin typeface="Archivo Black" panose="020B0604020202020204"/>
              </a:rPr>
              <a:t>ncoder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u="none" strike="noStrike" baseline="0" dirty="0">
              <a:solidFill>
                <a:srgbClr val="000000"/>
              </a:solidFill>
              <a:latin typeface="Archivo Black" panose="020B0604020202020204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rchivo Black" panose="020B0604020202020204"/>
              </a:rPr>
              <a:t>similarity is computed between embeddings</a:t>
            </a:r>
            <a:endParaRPr lang="en-US" b="1" i="0" u="none" strike="noStrike" baseline="0" dirty="0">
              <a:solidFill>
                <a:srgbClr val="000000"/>
              </a:solidFill>
              <a:latin typeface="Archivo Black" panose="020B0604020202020204"/>
            </a:endParaRPr>
          </a:p>
        </p:txBody>
      </p:sp>
      <p:sp>
        <p:nvSpPr>
          <p:cNvPr id="55" name="Google Shape;778;p36">
            <a:extLst>
              <a:ext uri="{FF2B5EF4-FFF2-40B4-BE49-F238E27FC236}">
                <a16:creationId xmlns:a16="http://schemas.microsoft.com/office/drawing/2014/main" id="{B4EFB422-A4B3-DBB2-5780-967E54FB8448}"/>
              </a:ext>
            </a:extLst>
          </p:cNvPr>
          <p:cNvSpPr txBox="1"/>
          <p:nvPr/>
        </p:nvSpPr>
        <p:spPr>
          <a:xfrm>
            <a:off x="8940328" y="3617525"/>
            <a:ext cx="2871633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rchivo Black" panose="020B0604020202020204"/>
              </a:rPr>
              <a:t>Trained on massive text dataset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i="0" u="none" strike="noStrike" baseline="0" dirty="0">
              <a:solidFill>
                <a:srgbClr val="000000"/>
              </a:solidFill>
              <a:latin typeface="Archivo Black" panose="020B0604020202020204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rchivo Black" panose="020B0604020202020204"/>
              </a:rPr>
              <a:t>Understand &amp; Generate Natural Language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Archivo Black" panose="020B0604020202020204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b="1" dirty="0" err="1">
                <a:latin typeface="Archivo Black" panose="020B0604020202020204"/>
              </a:rPr>
              <a:t>covering</a:t>
            </a:r>
            <a:r>
              <a:rPr lang="de-DE" b="1" dirty="0">
                <a:latin typeface="Archivo Black" panose="020B0604020202020204"/>
              </a:rPr>
              <a:t> </a:t>
            </a:r>
            <a:r>
              <a:rPr lang="de-DE" b="1" dirty="0" err="1">
                <a:latin typeface="Archivo Black" panose="020B0604020202020204"/>
              </a:rPr>
              <a:t>many</a:t>
            </a:r>
            <a:r>
              <a:rPr lang="de-DE" b="1" dirty="0">
                <a:latin typeface="Archivo Black" panose="020B0604020202020204"/>
              </a:rPr>
              <a:t> </a:t>
            </a:r>
            <a:r>
              <a:rPr lang="de-DE" b="1" dirty="0" err="1">
                <a:latin typeface="Archivo Black" panose="020B0604020202020204"/>
              </a:rPr>
              <a:t>knowledge</a:t>
            </a:r>
            <a:r>
              <a:rPr lang="de-DE" b="1" dirty="0">
                <a:latin typeface="Archivo Black" panose="020B0604020202020204"/>
              </a:rPr>
              <a:t> </a:t>
            </a:r>
            <a:r>
              <a:rPr lang="de-DE" b="1" dirty="0" err="1">
                <a:latin typeface="Archivo Black" panose="020B0604020202020204"/>
              </a:rPr>
              <a:t>domain</a:t>
            </a:r>
            <a:r>
              <a:rPr lang="en-US" b="1" dirty="0">
                <a:solidFill>
                  <a:srgbClr val="000000"/>
                </a:solidFill>
                <a:latin typeface="Archivo Black" panose="020B0604020202020204"/>
              </a:rPr>
              <a:t>s</a:t>
            </a:r>
            <a:endParaRPr lang="en-US" b="1" dirty="0">
              <a:latin typeface="Archivo Black" panose="020B0604020202020204"/>
            </a:endParaRPr>
          </a:p>
        </p:txBody>
      </p:sp>
      <p:sp>
        <p:nvSpPr>
          <p:cNvPr id="57" name="Google Shape;778;p36">
            <a:extLst>
              <a:ext uri="{FF2B5EF4-FFF2-40B4-BE49-F238E27FC236}">
                <a16:creationId xmlns:a16="http://schemas.microsoft.com/office/drawing/2014/main" id="{D7C0E7BA-0C8B-DF26-284D-61D3112AADE6}"/>
              </a:ext>
            </a:extLst>
          </p:cNvPr>
          <p:cNvSpPr txBox="1"/>
          <p:nvPr/>
        </p:nvSpPr>
        <p:spPr>
          <a:xfrm>
            <a:off x="5372021" y="3636833"/>
            <a:ext cx="1758947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rchivo Black" panose="020B0604020202020204"/>
              </a:rPr>
              <a:t>No retraining required on any unseen ID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Archivo Black" panose="020B0604020202020204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rchivo Black" panose="020B0604020202020204"/>
              </a:rPr>
              <a:t>Existing zero-shot OOD detection rely only on closed-set ID labels</a:t>
            </a:r>
          </a:p>
        </p:txBody>
      </p:sp>
      <p:pic>
        <p:nvPicPr>
          <p:cNvPr id="60" name="Grafik 59">
            <a:extLst>
              <a:ext uri="{FF2B5EF4-FFF2-40B4-BE49-F238E27FC236}">
                <a16:creationId xmlns:a16="http://schemas.microsoft.com/office/drawing/2014/main" id="{86379549-1E12-1278-07F0-2AA3F89C0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36" t="4737" r="10420" b="2682"/>
          <a:stretch>
            <a:fillRect/>
          </a:stretch>
        </p:blipFill>
        <p:spPr>
          <a:xfrm>
            <a:off x="5833412" y="2230400"/>
            <a:ext cx="919106" cy="1033147"/>
          </a:xfrm>
          <a:prstGeom prst="rect">
            <a:avLst/>
          </a:prstGeom>
        </p:spPr>
      </p:pic>
      <p:cxnSp>
        <p:nvCxnSpPr>
          <p:cNvPr id="2053" name="Google Shape;713;p36">
            <a:extLst>
              <a:ext uri="{FF2B5EF4-FFF2-40B4-BE49-F238E27FC236}">
                <a16:creationId xmlns:a16="http://schemas.microsoft.com/office/drawing/2014/main" id="{6A6637E3-80B7-67D3-CDD9-B3715AD6DB27}"/>
              </a:ext>
            </a:extLst>
          </p:cNvPr>
          <p:cNvCxnSpPr>
            <a:cxnSpLocks/>
          </p:cNvCxnSpPr>
          <p:nvPr/>
        </p:nvCxnSpPr>
        <p:spPr>
          <a:xfrm flipV="1">
            <a:off x="8380401" y="1447460"/>
            <a:ext cx="0" cy="541054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54" name="Rectangle 12">
            <a:extLst>
              <a:ext uri="{FF2B5EF4-FFF2-40B4-BE49-F238E27FC236}">
                <a16:creationId xmlns:a16="http://schemas.microsoft.com/office/drawing/2014/main" id="{048E784B-3E2C-FB22-904F-FEA0BEB810A8}"/>
              </a:ext>
            </a:extLst>
          </p:cNvPr>
          <p:cNvSpPr/>
          <p:nvPr/>
        </p:nvSpPr>
        <p:spPr>
          <a:xfrm>
            <a:off x="853703" y="1480544"/>
            <a:ext cx="27825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chivo Black" panose="020B0604020202020204"/>
                <a:ea typeface="Segoe UI" panose="020B0502040204020203" pitchFamily="34" charset="0"/>
                <a:cs typeface="Segoe UI" panose="020B0502040204020203" pitchFamily="34" charset="0"/>
              </a:rPr>
              <a:t>Visual Language Model</a:t>
            </a:r>
            <a:endParaRPr lang="en-US" dirty="0">
              <a:latin typeface="Archivo Black" panose="020B0604020202020204"/>
            </a:endParaRPr>
          </a:p>
        </p:txBody>
      </p:sp>
      <p:sp>
        <p:nvSpPr>
          <p:cNvPr id="2055" name="Rectangle 12">
            <a:extLst>
              <a:ext uri="{FF2B5EF4-FFF2-40B4-BE49-F238E27FC236}">
                <a16:creationId xmlns:a16="http://schemas.microsoft.com/office/drawing/2014/main" id="{9A2ABC92-A170-7646-DA1F-6099C5C84C00}"/>
              </a:ext>
            </a:extLst>
          </p:cNvPr>
          <p:cNvSpPr/>
          <p:nvPr/>
        </p:nvSpPr>
        <p:spPr>
          <a:xfrm>
            <a:off x="8533409" y="1484782"/>
            <a:ext cx="35050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chivo Black" panose="020B0604020202020204"/>
                <a:ea typeface="Segoe UI" panose="020B0502040204020203" pitchFamily="34" charset="0"/>
                <a:cs typeface="Segoe UI" panose="020B0502040204020203" pitchFamily="34" charset="0"/>
              </a:rPr>
              <a:t>Large Language Model</a:t>
            </a:r>
            <a:endParaRPr lang="en-US" dirty="0">
              <a:latin typeface="Archivo Black" panose="020B0604020202020204"/>
            </a:endParaRPr>
          </a:p>
        </p:txBody>
      </p:sp>
      <p:pic>
        <p:nvPicPr>
          <p:cNvPr id="2056" name="Picture 6" descr="CLIP Model Implementation | ResNet ViT Distil BERT">
            <a:extLst>
              <a:ext uri="{FF2B5EF4-FFF2-40B4-BE49-F238E27FC236}">
                <a16:creationId xmlns:a16="http://schemas.microsoft.com/office/drawing/2014/main" id="{6FE6018D-DCD8-4447-B875-0BE80763B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525" y="2268425"/>
            <a:ext cx="1748018" cy="104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12">
            <a:extLst>
              <a:ext uri="{FF2B5EF4-FFF2-40B4-BE49-F238E27FC236}">
                <a16:creationId xmlns:a16="http://schemas.microsoft.com/office/drawing/2014/main" id="{326E6502-444D-1D0B-C674-1A16E784BE9C}"/>
              </a:ext>
            </a:extLst>
          </p:cNvPr>
          <p:cNvSpPr/>
          <p:nvPr/>
        </p:nvSpPr>
        <p:spPr>
          <a:xfrm>
            <a:off x="4533120" y="1499852"/>
            <a:ext cx="35050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chivo Black" panose="020B0604020202020204"/>
                <a:ea typeface="Segoe UI" panose="020B0502040204020203" pitchFamily="34" charset="0"/>
                <a:cs typeface="Segoe UI" panose="020B0502040204020203" pitchFamily="34" charset="0"/>
              </a:rPr>
              <a:t>Zero-shot OOD Detection</a:t>
            </a:r>
            <a:endParaRPr lang="en-US" dirty="0">
              <a:latin typeface="Archivo Black" panose="020B0604020202020204"/>
            </a:endParaRPr>
          </a:p>
        </p:txBody>
      </p:sp>
      <p:sp>
        <p:nvSpPr>
          <p:cNvPr id="2076" name="Flowchart: Manual Input 7">
            <a:extLst>
              <a:ext uri="{FF2B5EF4-FFF2-40B4-BE49-F238E27FC236}">
                <a16:creationId xmlns:a16="http://schemas.microsoft.com/office/drawing/2014/main" id="{A77F347F-6078-3018-AABE-1E938D9655DA}"/>
              </a:ext>
            </a:extLst>
          </p:cNvPr>
          <p:cNvSpPr/>
          <p:nvPr/>
        </p:nvSpPr>
        <p:spPr>
          <a:xfrm rot="5400000" flipH="1" flipV="1">
            <a:off x="1285656" y="-126929"/>
            <a:ext cx="654034" cy="154894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FF5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77" name="TextBox 2">
            <a:extLst>
              <a:ext uri="{FF2B5EF4-FFF2-40B4-BE49-F238E27FC236}">
                <a16:creationId xmlns:a16="http://schemas.microsoft.com/office/drawing/2014/main" id="{F7107F7C-7534-6C93-3B38-C801341E7308}"/>
              </a:ext>
            </a:extLst>
          </p:cNvPr>
          <p:cNvSpPr txBox="1"/>
          <p:nvPr/>
        </p:nvSpPr>
        <p:spPr>
          <a:xfrm>
            <a:off x="2494291" y="427737"/>
            <a:ext cx="3224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Background</a:t>
            </a:r>
          </a:p>
        </p:txBody>
      </p:sp>
      <p:cxnSp>
        <p:nvCxnSpPr>
          <p:cNvPr id="2078" name="Google Shape;713;p36">
            <a:extLst>
              <a:ext uri="{FF2B5EF4-FFF2-40B4-BE49-F238E27FC236}">
                <a16:creationId xmlns:a16="http://schemas.microsoft.com/office/drawing/2014/main" id="{57B173CC-996C-F412-9B8A-69B4414EDCB7}"/>
              </a:ext>
            </a:extLst>
          </p:cNvPr>
          <p:cNvCxnSpPr>
            <a:cxnSpLocks/>
          </p:cNvCxnSpPr>
          <p:nvPr/>
        </p:nvCxnSpPr>
        <p:spPr>
          <a:xfrm flipV="1">
            <a:off x="4281435" y="1447460"/>
            <a:ext cx="0" cy="541054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079" name="Picture 8" descr="80 Chat Gpt Icon Outline Stock Vectors and Vector Art | Shutterstock">
            <a:extLst>
              <a:ext uri="{FF2B5EF4-FFF2-40B4-BE49-F238E27FC236}">
                <a16:creationId xmlns:a16="http://schemas.microsoft.com/office/drawing/2014/main" id="{3DF2C269-5246-0744-0B0D-E5556F162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942" y="2118711"/>
            <a:ext cx="1217907" cy="121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6">
            <a:extLst>
              <a:ext uri="{FF2B5EF4-FFF2-40B4-BE49-F238E27FC236}">
                <a16:creationId xmlns:a16="http://schemas.microsoft.com/office/drawing/2014/main" id="{AA4CB095-A25B-F222-1922-091224B93BE7}"/>
              </a:ext>
            </a:extLst>
          </p:cNvPr>
          <p:cNvSpPr txBox="1">
            <a:spLocks/>
          </p:cNvSpPr>
          <p:nvPr/>
        </p:nvSpPr>
        <p:spPr>
          <a:xfrm>
            <a:off x="8610600" y="1379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B9BCA1-DEDB-4768-B0C2-9E03C02986FE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07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5" grpId="0"/>
      <p:bldP spid="57" grpId="0"/>
      <p:bldP spid="2054" grpId="0"/>
      <p:bldP spid="2055" grpId="0"/>
      <p:bldP spid="20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>
          <a:extLst>
            <a:ext uri="{FF2B5EF4-FFF2-40B4-BE49-F238E27FC236}">
              <a16:creationId xmlns:a16="http://schemas.microsoft.com/office/drawing/2014/main" id="{811C728C-4D8E-C053-10D0-8CDED2E19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lowchart: Manual Input 7">
            <a:extLst>
              <a:ext uri="{FF2B5EF4-FFF2-40B4-BE49-F238E27FC236}">
                <a16:creationId xmlns:a16="http://schemas.microsoft.com/office/drawing/2014/main" id="{A4EA8CCF-24BE-D48D-FC05-5FC03488A811}"/>
              </a:ext>
            </a:extLst>
          </p:cNvPr>
          <p:cNvSpPr/>
          <p:nvPr/>
        </p:nvSpPr>
        <p:spPr>
          <a:xfrm rot="5400000" flipH="1" flipV="1">
            <a:off x="1285656" y="-126929"/>
            <a:ext cx="654034" cy="154894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FF5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2">
            <a:extLst>
              <a:ext uri="{FF2B5EF4-FFF2-40B4-BE49-F238E27FC236}">
                <a16:creationId xmlns:a16="http://schemas.microsoft.com/office/drawing/2014/main" id="{221C0959-A43C-9DA6-79E4-A655748E6838}"/>
              </a:ext>
            </a:extLst>
          </p:cNvPr>
          <p:cNvSpPr txBox="1"/>
          <p:nvPr/>
        </p:nvSpPr>
        <p:spPr>
          <a:xfrm>
            <a:off x="2494291" y="427737"/>
            <a:ext cx="3224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Method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C0A7429-71A7-0FD3-3FB7-539A58328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862" y="319688"/>
            <a:ext cx="4864178" cy="182824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A0FF66B-6A79-F4E3-32FE-2BEAD1FD6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423" y="2229941"/>
            <a:ext cx="4864178" cy="207081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746FA17-B495-A37E-CB00-D07F1F5D7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862" y="4381930"/>
            <a:ext cx="4885739" cy="2070819"/>
          </a:xfrm>
          <a:prstGeom prst="rect">
            <a:avLst/>
          </a:prstGeom>
        </p:spPr>
      </p:pic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090F7615-A97D-056E-504C-D858CB797F48}"/>
              </a:ext>
            </a:extLst>
          </p:cNvPr>
          <p:cNvCxnSpPr>
            <a:cxnSpLocks/>
            <a:stCxn id="44" idx="3"/>
            <a:endCxn id="3" idx="1"/>
          </p:cNvCxnSpPr>
          <p:nvPr/>
        </p:nvCxnSpPr>
        <p:spPr>
          <a:xfrm flipV="1">
            <a:off x="4881285" y="1233810"/>
            <a:ext cx="687577" cy="3095006"/>
          </a:xfrm>
          <a:prstGeom prst="line">
            <a:avLst/>
          </a:prstGeom>
          <a:ln>
            <a:solidFill>
              <a:srgbClr val="3A3A3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40E603E-EB1A-CE98-A7C8-2A00CEA0EC08}"/>
              </a:ext>
            </a:extLst>
          </p:cNvPr>
          <p:cNvCxnSpPr>
            <a:cxnSpLocks/>
            <a:stCxn id="44" idx="3"/>
            <a:endCxn id="5" idx="1"/>
          </p:cNvCxnSpPr>
          <p:nvPr/>
        </p:nvCxnSpPr>
        <p:spPr>
          <a:xfrm flipV="1">
            <a:off x="4881285" y="3265351"/>
            <a:ext cx="709138" cy="1063465"/>
          </a:xfrm>
          <a:prstGeom prst="line">
            <a:avLst/>
          </a:prstGeom>
          <a:ln>
            <a:solidFill>
              <a:srgbClr val="3A3A3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C75B632A-1B70-A8EA-58B0-33C3A91BEE92}"/>
              </a:ext>
            </a:extLst>
          </p:cNvPr>
          <p:cNvCxnSpPr>
            <a:cxnSpLocks/>
            <a:stCxn id="44" idx="3"/>
            <a:endCxn id="7" idx="1"/>
          </p:cNvCxnSpPr>
          <p:nvPr/>
        </p:nvCxnSpPr>
        <p:spPr>
          <a:xfrm>
            <a:off x="4881285" y="4328816"/>
            <a:ext cx="687577" cy="1088524"/>
          </a:xfrm>
          <a:prstGeom prst="line">
            <a:avLst/>
          </a:prstGeom>
          <a:ln>
            <a:solidFill>
              <a:srgbClr val="3A3A3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fik 39">
            <a:extLst>
              <a:ext uri="{FF2B5EF4-FFF2-40B4-BE49-F238E27FC236}">
                <a16:creationId xmlns:a16="http://schemas.microsoft.com/office/drawing/2014/main" id="{344AA609-8349-4737-6132-149DC16D1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3792" y="427737"/>
            <a:ext cx="1026006" cy="715453"/>
          </a:xfrm>
          <a:prstGeom prst="rect">
            <a:avLst/>
          </a:prstGeom>
        </p:spPr>
      </p:pic>
      <p:pic>
        <p:nvPicPr>
          <p:cNvPr id="44" name="Picture 803">
            <a:extLst>
              <a:ext uri="{FF2B5EF4-FFF2-40B4-BE49-F238E27FC236}">
                <a16:creationId xmlns:a16="http://schemas.microsoft.com/office/drawing/2014/main" id="{66E8BB4B-D8BF-DF7B-0B86-12FE7EB16BE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53" t="1527" r="59599" b="3759"/>
          <a:stretch>
            <a:fillRect/>
          </a:stretch>
        </p:blipFill>
        <p:spPr>
          <a:xfrm>
            <a:off x="516978" y="2446018"/>
            <a:ext cx="4364307" cy="37655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5" name="Hexagon 5">
            <a:extLst>
              <a:ext uri="{FF2B5EF4-FFF2-40B4-BE49-F238E27FC236}">
                <a16:creationId xmlns:a16="http://schemas.microsoft.com/office/drawing/2014/main" id="{EE28FE2B-DAF5-C64F-0771-2CC0171E4660}"/>
              </a:ext>
            </a:extLst>
          </p:cNvPr>
          <p:cNvSpPr/>
          <p:nvPr/>
        </p:nvSpPr>
        <p:spPr>
          <a:xfrm>
            <a:off x="1346018" y="1465058"/>
            <a:ext cx="2706228" cy="682874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chivo Black" panose="020B0604020202020204"/>
              </a:rPr>
              <a:t>1. Envisioning Stage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DBFE9C1E-3FAF-B728-B53A-9B7BF0462F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63792" y="1233810"/>
            <a:ext cx="1026006" cy="780148"/>
          </a:xfrm>
          <a:prstGeom prst="rect">
            <a:avLst/>
          </a:prstGeom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C0604B24-3700-816A-F4E1-FAF0BB720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793" y="2301564"/>
            <a:ext cx="1026006" cy="91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Zebra (Burchells) - Zander Bierman Safaris">
            <a:extLst>
              <a:ext uri="{FF2B5EF4-FFF2-40B4-BE49-F238E27FC236}">
                <a16:creationId xmlns:a16="http://schemas.microsoft.com/office/drawing/2014/main" id="{615E1125-FE49-2DA2-5181-033EB8BF7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792" y="3338126"/>
            <a:ext cx="1026006" cy="91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22C8EB06-89F1-23EC-72F3-8B55C04D58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49245" y="4499426"/>
            <a:ext cx="1026006" cy="876281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B3E0C47B-A6FE-443C-0172-F965D1972C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63792" y="5471648"/>
            <a:ext cx="1011459" cy="913386"/>
          </a:xfrm>
          <a:prstGeom prst="rect">
            <a:avLst/>
          </a:prstGeom>
        </p:spPr>
      </p:pic>
      <p:sp>
        <p:nvSpPr>
          <p:cNvPr id="6" name="Slide Number Placeholder 36">
            <a:extLst>
              <a:ext uri="{FF2B5EF4-FFF2-40B4-BE49-F238E27FC236}">
                <a16:creationId xmlns:a16="http://schemas.microsoft.com/office/drawing/2014/main" id="{C03A717B-0977-DF88-0A0D-E46E35F6B5E0}"/>
              </a:ext>
            </a:extLst>
          </p:cNvPr>
          <p:cNvSpPr txBox="1">
            <a:spLocks/>
          </p:cNvSpPr>
          <p:nvPr/>
        </p:nvSpPr>
        <p:spPr>
          <a:xfrm>
            <a:off x="8610600" y="1379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B9BCA1-DEDB-4768-B0C2-9E03C02986FE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EB8ECF20-B128-3366-27C5-36B27BFA51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53920" y="6575713"/>
            <a:ext cx="2123418" cy="196238"/>
          </a:xfrm>
        </p:spPr>
        <p:txBody>
          <a:bodyPr/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chivo Black" panose="020B0604020202020204"/>
              </a:rPr>
              <a:t>*Picture generated using Stable Diffusion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78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>
          <a:extLst>
            <a:ext uri="{FF2B5EF4-FFF2-40B4-BE49-F238E27FC236}">
              <a16:creationId xmlns:a16="http://schemas.microsoft.com/office/drawing/2014/main" id="{B6F2B5BB-B53F-8B77-CA9E-C713924A5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exagon 5">
            <a:extLst>
              <a:ext uri="{FF2B5EF4-FFF2-40B4-BE49-F238E27FC236}">
                <a16:creationId xmlns:a16="http://schemas.microsoft.com/office/drawing/2014/main" id="{C1940C60-494E-EF7C-5DFA-E6DFC3EA9355}"/>
              </a:ext>
            </a:extLst>
          </p:cNvPr>
          <p:cNvSpPr/>
          <p:nvPr/>
        </p:nvSpPr>
        <p:spPr>
          <a:xfrm>
            <a:off x="1801328" y="1444757"/>
            <a:ext cx="2706228" cy="682874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chivo Black" panose="020B0604020202020204"/>
              </a:rPr>
              <a:t>2. Detection Stage</a:t>
            </a:r>
          </a:p>
        </p:txBody>
      </p:sp>
      <p:sp>
        <p:nvSpPr>
          <p:cNvPr id="32" name="Flowchart: Manual Input 7">
            <a:extLst>
              <a:ext uri="{FF2B5EF4-FFF2-40B4-BE49-F238E27FC236}">
                <a16:creationId xmlns:a16="http://schemas.microsoft.com/office/drawing/2014/main" id="{89312D4C-C3F0-8A80-0E49-B3A52B9B2B67}"/>
              </a:ext>
            </a:extLst>
          </p:cNvPr>
          <p:cNvSpPr/>
          <p:nvPr/>
        </p:nvSpPr>
        <p:spPr>
          <a:xfrm rot="5400000" flipH="1" flipV="1">
            <a:off x="1285656" y="-126929"/>
            <a:ext cx="654034" cy="154894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FF5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2">
            <a:extLst>
              <a:ext uri="{FF2B5EF4-FFF2-40B4-BE49-F238E27FC236}">
                <a16:creationId xmlns:a16="http://schemas.microsoft.com/office/drawing/2014/main" id="{DF4D14C5-F732-2E1B-FD01-36E61F84A78A}"/>
              </a:ext>
            </a:extLst>
          </p:cNvPr>
          <p:cNvSpPr txBox="1"/>
          <p:nvPr/>
        </p:nvSpPr>
        <p:spPr>
          <a:xfrm>
            <a:off x="2494291" y="427737"/>
            <a:ext cx="3224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Method</a:t>
            </a:r>
          </a:p>
        </p:txBody>
      </p:sp>
      <p:pic>
        <p:nvPicPr>
          <p:cNvPr id="34" name="Picture 803">
            <a:extLst>
              <a:ext uri="{FF2B5EF4-FFF2-40B4-BE49-F238E27FC236}">
                <a16:creationId xmlns:a16="http://schemas.microsoft.com/office/drawing/2014/main" id="{DD9CD395-133E-A151-499E-568ED1E541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407"/>
          <a:stretch>
            <a:fillRect/>
          </a:stretch>
        </p:blipFill>
        <p:spPr>
          <a:xfrm>
            <a:off x="327368" y="2436765"/>
            <a:ext cx="5654149" cy="344414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78D0E07-ED08-D1BB-6E8C-F265044CD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631" y="270476"/>
            <a:ext cx="916960" cy="898093"/>
          </a:xfrm>
          <a:prstGeom prst="rect">
            <a:avLst/>
          </a:prstGeom>
        </p:spPr>
      </p:pic>
      <p:sp>
        <p:nvSpPr>
          <p:cNvPr id="4" name="Rectangle: Rounded Corners 1">
            <a:extLst>
              <a:ext uri="{FF2B5EF4-FFF2-40B4-BE49-F238E27FC236}">
                <a16:creationId xmlns:a16="http://schemas.microsoft.com/office/drawing/2014/main" id="{5AF97679-D42E-EFD2-43D7-75C4D32EC89E}"/>
              </a:ext>
            </a:extLst>
          </p:cNvPr>
          <p:cNvSpPr/>
          <p:nvPr/>
        </p:nvSpPr>
        <p:spPr>
          <a:xfrm>
            <a:off x="7956468" y="394791"/>
            <a:ext cx="4013860" cy="77377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+mj-lt"/>
              </a:rPr>
              <a:t>1. Image &amp; Text Embedding 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CD3CECB-9931-FDA3-A9FC-6CD9BDEA6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6116" y="781679"/>
            <a:ext cx="362684" cy="18310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92D167-B135-89BA-4B8C-5F5EDB26F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2381" y="756279"/>
            <a:ext cx="438370" cy="192883"/>
          </a:xfrm>
          <a:prstGeom prst="rect">
            <a:avLst/>
          </a:prstGeom>
        </p:spPr>
      </p:pic>
      <p:sp>
        <p:nvSpPr>
          <p:cNvPr id="10" name="Rectangle: Rounded Corners 1">
            <a:extLst>
              <a:ext uri="{FF2B5EF4-FFF2-40B4-BE49-F238E27FC236}">
                <a16:creationId xmlns:a16="http://schemas.microsoft.com/office/drawing/2014/main" id="{32E210AE-3A63-5ECE-8D2B-1649CF8497FB}"/>
              </a:ext>
            </a:extLst>
          </p:cNvPr>
          <p:cNvSpPr/>
          <p:nvPr/>
        </p:nvSpPr>
        <p:spPr>
          <a:xfrm>
            <a:off x="7956468" y="1851721"/>
            <a:ext cx="4013860" cy="98661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+mj-lt"/>
              </a:rPr>
              <a:t>2. Compute Label-Wise Similarity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6CD36D8-2227-FA13-9C76-A335C3026AF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640"/>
          <a:stretch>
            <a:fillRect/>
          </a:stretch>
        </p:blipFill>
        <p:spPr>
          <a:xfrm>
            <a:off x="8977900" y="2302193"/>
            <a:ext cx="2007333" cy="39167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F23086-FF11-51A4-C6B4-4E71771572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1373" y="1961167"/>
            <a:ext cx="685218" cy="772960"/>
          </a:xfrm>
          <a:prstGeom prst="rect">
            <a:avLst/>
          </a:prstGeom>
        </p:spPr>
      </p:pic>
      <p:sp>
        <p:nvSpPr>
          <p:cNvPr id="19" name="Rectangle: Rounded Corners 1">
            <a:extLst>
              <a:ext uri="{FF2B5EF4-FFF2-40B4-BE49-F238E27FC236}">
                <a16:creationId xmlns:a16="http://schemas.microsoft.com/office/drawing/2014/main" id="{03AFFCB8-DAFD-8502-6AA6-5DAED9BB52CF}"/>
              </a:ext>
            </a:extLst>
          </p:cNvPr>
          <p:cNvSpPr/>
          <p:nvPr/>
        </p:nvSpPr>
        <p:spPr>
          <a:xfrm>
            <a:off x="7956468" y="3525747"/>
            <a:ext cx="4013860" cy="106074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+mj-lt"/>
              </a:rPr>
              <a:t>3. Compute OOD Detection Score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0FC585CF-BA6E-8D56-4A16-74593111C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8922" t="4198"/>
          <a:stretch>
            <a:fillRect/>
          </a:stretch>
        </p:blipFill>
        <p:spPr>
          <a:xfrm>
            <a:off x="8167340" y="3966705"/>
            <a:ext cx="3592116" cy="384261"/>
          </a:xfrm>
          <a:prstGeom prst="rect">
            <a:avLst/>
          </a:prstGeom>
        </p:spPr>
      </p:pic>
      <p:sp>
        <p:nvSpPr>
          <p:cNvPr id="22" name="Rectangle: Rounded Corners 1">
            <a:extLst>
              <a:ext uri="{FF2B5EF4-FFF2-40B4-BE49-F238E27FC236}">
                <a16:creationId xmlns:a16="http://schemas.microsoft.com/office/drawing/2014/main" id="{4AB9B692-3C1E-6AAD-4253-BFE80541D8D8}"/>
              </a:ext>
            </a:extLst>
          </p:cNvPr>
          <p:cNvSpPr/>
          <p:nvPr/>
        </p:nvSpPr>
        <p:spPr>
          <a:xfrm>
            <a:off x="7956468" y="5335168"/>
            <a:ext cx="4013860" cy="106074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+mj-lt"/>
              </a:rPr>
              <a:t>4. Final Decision Rule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FC283F3B-86E6-B7EB-E70F-5A61E8E30A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5073" y="3757608"/>
            <a:ext cx="661518" cy="41819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F9E7BDC-1B48-20B9-1C1F-B8BB8615D3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97863" y="5731345"/>
            <a:ext cx="2967406" cy="50923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1592E36-96B5-9574-9D71-AC44FBCE9E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77471" y="5575354"/>
            <a:ext cx="979120" cy="611106"/>
          </a:xfrm>
          <a:prstGeom prst="rect">
            <a:avLst/>
          </a:prstGeom>
        </p:spPr>
      </p:pic>
      <p:cxnSp>
        <p:nvCxnSpPr>
          <p:cNvPr id="36" name="Straight Connector 13">
            <a:extLst>
              <a:ext uri="{FF2B5EF4-FFF2-40B4-BE49-F238E27FC236}">
                <a16:creationId xmlns:a16="http://schemas.microsoft.com/office/drawing/2014/main" id="{CB197E20-A0C6-3CDA-7B29-174EE6C8C170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9963398" y="1168569"/>
            <a:ext cx="0" cy="683152"/>
          </a:xfrm>
          <a:prstGeom prst="line">
            <a:avLst/>
          </a:prstGeom>
          <a:ln>
            <a:solidFill>
              <a:srgbClr val="3A3A3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3">
            <a:extLst>
              <a:ext uri="{FF2B5EF4-FFF2-40B4-BE49-F238E27FC236}">
                <a16:creationId xmlns:a16="http://schemas.microsoft.com/office/drawing/2014/main" id="{2C753B3C-5B83-F826-963C-D3A438004B85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>
            <a:off x="9963398" y="2838335"/>
            <a:ext cx="0" cy="687412"/>
          </a:xfrm>
          <a:prstGeom prst="line">
            <a:avLst/>
          </a:prstGeom>
          <a:ln>
            <a:solidFill>
              <a:srgbClr val="3A3A3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3">
            <a:extLst>
              <a:ext uri="{FF2B5EF4-FFF2-40B4-BE49-F238E27FC236}">
                <a16:creationId xmlns:a16="http://schemas.microsoft.com/office/drawing/2014/main" id="{F5BD3D78-ACD5-BF61-2DC1-70D229147513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>
            <a:off x="9963398" y="4586489"/>
            <a:ext cx="0" cy="748679"/>
          </a:xfrm>
          <a:prstGeom prst="line">
            <a:avLst/>
          </a:prstGeom>
          <a:ln>
            <a:solidFill>
              <a:srgbClr val="3A3A3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36">
            <a:extLst>
              <a:ext uri="{FF2B5EF4-FFF2-40B4-BE49-F238E27FC236}">
                <a16:creationId xmlns:a16="http://schemas.microsoft.com/office/drawing/2014/main" id="{8964C0D3-7E78-0530-8BE8-1895603B6D99}"/>
              </a:ext>
            </a:extLst>
          </p:cNvPr>
          <p:cNvSpPr txBox="1">
            <a:spLocks/>
          </p:cNvSpPr>
          <p:nvPr/>
        </p:nvSpPr>
        <p:spPr>
          <a:xfrm>
            <a:off x="8610600" y="1379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B9BCA1-DEDB-4768-B0C2-9E03C02986FE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961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9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>
          <a:extLst>
            <a:ext uri="{FF2B5EF4-FFF2-40B4-BE49-F238E27FC236}">
              <a16:creationId xmlns:a16="http://schemas.microsoft.com/office/drawing/2014/main" id="{DD37D349-6A30-6F74-1866-DBFB0BCE4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52;p40">
            <a:extLst>
              <a:ext uri="{FF2B5EF4-FFF2-40B4-BE49-F238E27FC236}">
                <a16:creationId xmlns:a16="http://schemas.microsoft.com/office/drawing/2014/main" id="{6550EDD6-2B7C-7E1A-3293-F6465C983EAB}"/>
              </a:ext>
            </a:extLst>
          </p:cNvPr>
          <p:cNvSpPr/>
          <p:nvPr/>
        </p:nvSpPr>
        <p:spPr>
          <a:xfrm rot="20692033">
            <a:off x="619076" y="6280326"/>
            <a:ext cx="950202" cy="1155346"/>
          </a:xfrm>
          <a:custGeom>
            <a:avLst/>
            <a:gdLst/>
            <a:ahLst/>
            <a:cxnLst/>
            <a:rect l="l" t="t" r="r" b="b"/>
            <a:pathLst>
              <a:path w="3426549" h="4691285" extrusionOk="0">
                <a:moveTo>
                  <a:pt x="3425610" y="1008460"/>
                </a:moveTo>
                <a:cubicBezTo>
                  <a:pt x="3425234" y="1006583"/>
                  <a:pt x="3424576" y="1004800"/>
                  <a:pt x="3423918" y="1002923"/>
                </a:cubicBezTo>
                <a:cubicBezTo>
                  <a:pt x="3423542" y="1001890"/>
                  <a:pt x="3423354" y="1000764"/>
                  <a:pt x="3422884" y="999638"/>
                </a:cubicBezTo>
                <a:cubicBezTo>
                  <a:pt x="3422039" y="997667"/>
                  <a:pt x="3420911" y="995790"/>
                  <a:pt x="3419877" y="993913"/>
                </a:cubicBezTo>
                <a:cubicBezTo>
                  <a:pt x="3419407" y="993162"/>
                  <a:pt x="3419126" y="992317"/>
                  <a:pt x="3418562" y="991566"/>
                </a:cubicBezTo>
                <a:cubicBezTo>
                  <a:pt x="3416870" y="989032"/>
                  <a:pt x="3414897" y="986686"/>
                  <a:pt x="3412736" y="984433"/>
                </a:cubicBezTo>
                <a:lnTo>
                  <a:pt x="2440796" y="13703"/>
                </a:lnTo>
                <a:cubicBezTo>
                  <a:pt x="2438635" y="11544"/>
                  <a:pt x="2436286" y="9573"/>
                  <a:pt x="2433654" y="7884"/>
                </a:cubicBezTo>
                <a:cubicBezTo>
                  <a:pt x="2432903" y="7415"/>
                  <a:pt x="2432151" y="7133"/>
                  <a:pt x="2431399" y="6664"/>
                </a:cubicBezTo>
                <a:cubicBezTo>
                  <a:pt x="2429520" y="5538"/>
                  <a:pt x="2427640" y="4411"/>
                  <a:pt x="2425573" y="3567"/>
                </a:cubicBezTo>
                <a:cubicBezTo>
                  <a:pt x="2424539" y="3191"/>
                  <a:pt x="2423505" y="3004"/>
                  <a:pt x="2422472" y="2628"/>
                </a:cubicBezTo>
                <a:cubicBezTo>
                  <a:pt x="2420592" y="1971"/>
                  <a:pt x="2418713" y="1314"/>
                  <a:pt x="2416740" y="939"/>
                </a:cubicBezTo>
                <a:cubicBezTo>
                  <a:pt x="2413732" y="282"/>
                  <a:pt x="2410631" y="0"/>
                  <a:pt x="2407437" y="0"/>
                </a:cubicBezTo>
                <a:lnTo>
                  <a:pt x="46985" y="0"/>
                </a:lnTo>
                <a:cubicBezTo>
                  <a:pt x="21049" y="-94"/>
                  <a:pt x="0" y="20930"/>
                  <a:pt x="0" y="46833"/>
                </a:cubicBezTo>
                <a:lnTo>
                  <a:pt x="0" y="4644359"/>
                </a:lnTo>
                <a:cubicBezTo>
                  <a:pt x="0" y="4670262"/>
                  <a:pt x="21049" y="4691286"/>
                  <a:pt x="46985" y="4691286"/>
                </a:cubicBezTo>
                <a:lnTo>
                  <a:pt x="3379564" y="4691286"/>
                </a:lnTo>
                <a:cubicBezTo>
                  <a:pt x="3405500" y="4691286"/>
                  <a:pt x="3426549" y="4670262"/>
                  <a:pt x="3426549" y="4644359"/>
                </a:cubicBezTo>
                <a:lnTo>
                  <a:pt x="3426549" y="1017658"/>
                </a:lnTo>
                <a:cubicBezTo>
                  <a:pt x="3426549" y="1014561"/>
                  <a:pt x="3426267" y="1011463"/>
                  <a:pt x="3425610" y="1008460"/>
                </a:cubicBezTo>
                <a:close/>
                <a:moveTo>
                  <a:pt x="2454516" y="970731"/>
                </a:moveTo>
                <a:lnTo>
                  <a:pt x="2454516" y="160115"/>
                </a:lnTo>
                <a:lnTo>
                  <a:pt x="3266141" y="970731"/>
                </a:lnTo>
                <a:lnTo>
                  <a:pt x="2454516" y="970731"/>
                </a:lnTo>
                <a:close/>
                <a:moveTo>
                  <a:pt x="93971" y="4597432"/>
                </a:moveTo>
                <a:lnTo>
                  <a:pt x="93971" y="93760"/>
                </a:lnTo>
                <a:lnTo>
                  <a:pt x="2360545" y="93760"/>
                </a:lnTo>
                <a:lnTo>
                  <a:pt x="2360545" y="1017658"/>
                </a:lnTo>
                <a:cubicBezTo>
                  <a:pt x="2360545" y="1043561"/>
                  <a:pt x="2381595" y="1064585"/>
                  <a:pt x="2407531" y="1064585"/>
                </a:cubicBezTo>
                <a:lnTo>
                  <a:pt x="3332579" y="1064585"/>
                </a:lnTo>
                <a:lnTo>
                  <a:pt x="3332579" y="4597338"/>
                </a:lnTo>
                <a:lnTo>
                  <a:pt x="93971" y="4597338"/>
                </a:lnTo>
                <a:close/>
                <a:moveTo>
                  <a:pt x="587881" y="1057452"/>
                </a:moveTo>
                <a:cubicBezTo>
                  <a:pt x="587881" y="1031548"/>
                  <a:pt x="608930" y="1010525"/>
                  <a:pt x="634866" y="1010525"/>
                </a:cubicBezTo>
                <a:lnTo>
                  <a:pt x="1571097" y="1010525"/>
                </a:lnTo>
                <a:cubicBezTo>
                  <a:pt x="1597033" y="1010525"/>
                  <a:pt x="1618082" y="1031548"/>
                  <a:pt x="1618082" y="1057452"/>
                </a:cubicBezTo>
                <a:cubicBezTo>
                  <a:pt x="1618082" y="1083356"/>
                  <a:pt x="1597033" y="1104379"/>
                  <a:pt x="1571097" y="1104379"/>
                </a:cubicBezTo>
                <a:lnTo>
                  <a:pt x="634866" y="1104379"/>
                </a:lnTo>
                <a:cubicBezTo>
                  <a:pt x="608930" y="1104379"/>
                  <a:pt x="587881" y="1083356"/>
                  <a:pt x="587881" y="1057452"/>
                </a:cubicBezTo>
                <a:close/>
                <a:moveTo>
                  <a:pt x="1618082" y="3862744"/>
                </a:moveTo>
                <a:cubicBezTo>
                  <a:pt x="1618082" y="3888647"/>
                  <a:pt x="1597033" y="3909671"/>
                  <a:pt x="1571097" y="3909671"/>
                </a:cubicBezTo>
                <a:lnTo>
                  <a:pt x="634866" y="3909671"/>
                </a:lnTo>
                <a:cubicBezTo>
                  <a:pt x="608930" y="3909671"/>
                  <a:pt x="587881" y="3888647"/>
                  <a:pt x="587881" y="3862744"/>
                </a:cubicBezTo>
                <a:cubicBezTo>
                  <a:pt x="587881" y="3836840"/>
                  <a:pt x="608930" y="3815817"/>
                  <a:pt x="634866" y="3815817"/>
                </a:cubicBezTo>
                <a:lnTo>
                  <a:pt x="1571097" y="3815817"/>
                </a:lnTo>
                <a:cubicBezTo>
                  <a:pt x="1597127" y="3815817"/>
                  <a:pt x="1618082" y="3836840"/>
                  <a:pt x="1618082" y="3862744"/>
                </a:cubicBezTo>
                <a:close/>
                <a:moveTo>
                  <a:pt x="2838668" y="1618510"/>
                </a:moveTo>
                <a:cubicBezTo>
                  <a:pt x="2838668" y="1644414"/>
                  <a:pt x="2817619" y="1665437"/>
                  <a:pt x="2791683" y="1665437"/>
                </a:cubicBezTo>
                <a:lnTo>
                  <a:pt x="634866" y="1665437"/>
                </a:lnTo>
                <a:cubicBezTo>
                  <a:pt x="608930" y="1665437"/>
                  <a:pt x="587881" y="1644414"/>
                  <a:pt x="587881" y="1618510"/>
                </a:cubicBezTo>
                <a:cubicBezTo>
                  <a:pt x="587881" y="1592606"/>
                  <a:pt x="608930" y="1571583"/>
                  <a:pt x="634866" y="1571583"/>
                </a:cubicBezTo>
                <a:lnTo>
                  <a:pt x="2791683" y="1571583"/>
                </a:lnTo>
                <a:cubicBezTo>
                  <a:pt x="2817619" y="1571583"/>
                  <a:pt x="2838668" y="1592606"/>
                  <a:pt x="2838668" y="1618510"/>
                </a:cubicBezTo>
                <a:close/>
                <a:moveTo>
                  <a:pt x="2838668" y="2179569"/>
                </a:moveTo>
                <a:cubicBezTo>
                  <a:pt x="2838668" y="2205472"/>
                  <a:pt x="2817619" y="2226496"/>
                  <a:pt x="2791683" y="2226496"/>
                </a:cubicBezTo>
                <a:lnTo>
                  <a:pt x="634866" y="2226496"/>
                </a:lnTo>
                <a:cubicBezTo>
                  <a:pt x="608930" y="2226496"/>
                  <a:pt x="587881" y="2205472"/>
                  <a:pt x="587881" y="2179569"/>
                </a:cubicBezTo>
                <a:cubicBezTo>
                  <a:pt x="587881" y="2153665"/>
                  <a:pt x="608930" y="2132642"/>
                  <a:pt x="634866" y="2132642"/>
                </a:cubicBezTo>
                <a:lnTo>
                  <a:pt x="2791683" y="2132642"/>
                </a:lnTo>
                <a:cubicBezTo>
                  <a:pt x="2817619" y="2132642"/>
                  <a:pt x="2838668" y="2153665"/>
                  <a:pt x="2838668" y="2179569"/>
                </a:cubicBezTo>
                <a:close/>
                <a:moveTo>
                  <a:pt x="2838668" y="2740627"/>
                </a:moveTo>
                <a:cubicBezTo>
                  <a:pt x="2838668" y="2766531"/>
                  <a:pt x="2817619" y="2787554"/>
                  <a:pt x="2791683" y="2787554"/>
                </a:cubicBezTo>
                <a:lnTo>
                  <a:pt x="634866" y="2787554"/>
                </a:lnTo>
                <a:cubicBezTo>
                  <a:pt x="608930" y="2787554"/>
                  <a:pt x="587881" y="2766531"/>
                  <a:pt x="587881" y="2740627"/>
                </a:cubicBezTo>
                <a:cubicBezTo>
                  <a:pt x="587881" y="2714723"/>
                  <a:pt x="608930" y="2693700"/>
                  <a:pt x="634866" y="2693700"/>
                </a:cubicBezTo>
                <a:lnTo>
                  <a:pt x="2791683" y="2693700"/>
                </a:lnTo>
                <a:cubicBezTo>
                  <a:pt x="2817619" y="2693700"/>
                  <a:pt x="2838668" y="2714723"/>
                  <a:pt x="2838668" y="2740627"/>
                </a:cubicBezTo>
                <a:close/>
                <a:moveTo>
                  <a:pt x="2838668" y="3301685"/>
                </a:moveTo>
                <a:cubicBezTo>
                  <a:pt x="2838668" y="3327589"/>
                  <a:pt x="2817619" y="3348612"/>
                  <a:pt x="2791683" y="3348612"/>
                </a:cubicBezTo>
                <a:lnTo>
                  <a:pt x="634866" y="3348612"/>
                </a:lnTo>
                <a:cubicBezTo>
                  <a:pt x="608930" y="3348612"/>
                  <a:pt x="587881" y="3327589"/>
                  <a:pt x="587881" y="3301685"/>
                </a:cubicBezTo>
                <a:cubicBezTo>
                  <a:pt x="587881" y="3275782"/>
                  <a:pt x="608930" y="3254758"/>
                  <a:pt x="634866" y="3254758"/>
                </a:cubicBezTo>
                <a:lnTo>
                  <a:pt x="2791683" y="3254758"/>
                </a:lnTo>
                <a:cubicBezTo>
                  <a:pt x="2817619" y="3254758"/>
                  <a:pt x="2838668" y="3275782"/>
                  <a:pt x="2838668" y="3301685"/>
                </a:cubicBezTo>
                <a:close/>
              </a:path>
            </a:pathLst>
          </a:cu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Flowchart: Manual Input 7">
            <a:extLst>
              <a:ext uri="{FF2B5EF4-FFF2-40B4-BE49-F238E27FC236}">
                <a16:creationId xmlns:a16="http://schemas.microsoft.com/office/drawing/2014/main" id="{2908EED6-4041-BBC2-A54E-0EFFBC882131}"/>
              </a:ext>
            </a:extLst>
          </p:cNvPr>
          <p:cNvSpPr/>
          <p:nvPr/>
        </p:nvSpPr>
        <p:spPr>
          <a:xfrm rot="5400000" flipH="1" flipV="1">
            <a:off x="1285656" y="-126929"/>
            <a:ext cx="654034" cy="154894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FF5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2">
            <a:extLst>
              <a:ext uri="{FF2B5EF4-FFF2-40B4-BE49-F238E27FC236}">
                <a16:creationId xmlns:a16="http://schemas.microsoft.com/office/drawing/2014/main" id="{54CBF420-C102-C1F8-73FC-1B2D3F8E1A3E}"/>
              </a:ext>
            </a:extLst>
          </p:cNvPr>
          <p:cNvSpPr txBox="1"/>
          <p:nvPr/>
        </p:nvSpPr>
        <p:spPr>
          <a:xfrm>
            <a:off x="2494290" y="427737"/>
            <a:ext cx="4108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Experiments-Far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E4679EB-79E2-F00E-21CB-7551FB6E9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55" y="1400841"/>
            <a:ext cx="4843865" cy="2070819"/>
          </a:xfrm>
          <a:prstGeom prst="rect">
            <a:avLst/>
          </a:prstGeom>
        </p:spPr>
      </p:pic>
      <p:graphicFrame>
        <p:nvGraphicFramePr>
          <p:cNvPr id="13" name="Table 47">
            <a:extLst>
              <a:ext uri="{FF2B5EF4-FFF2-40B4-BE49-F238E27FC236}">
                <a16:creationId xmlns:a16="http://schemas.microsoft.com/office/drawing/2014/main" id="{9972A1F4-443F-8121-702D-4BA5B6E78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162017"/>
              </p:ext>
            </p:extLst>
          </p:nvPr>
        </p:nvGraphicFramePr>
        <p:xfrm>
          <a:off x="6213933" y="1520220"/>
          <a:ext cx="5388712" cy="238700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47178">
                  <a:extLst>
                    <a:ext uri="{9D8B030D-6E8A-4147-A177-3AD203B41FA5}">
                      <a16:colId xmlns:a16="http://schemas.microsoft.com/office/drawing/2014/main" val="1064767228"/>
                    </a:ext>
                  </a:extLst>
                </a:gridCol>
                <a:gridCol w="1347178">
                  <a:extLst>
                    <a:ext uri="{9D8B030D-6E8A-4147-A177-3AD203B41FA5}">
                      <a16:colId xmlns:a16="http://schemas.microsoft.com/office/drawing/2014/main" val="1671774837"/>
                    </a:ext>
                  </a:extLst>
                </a:gridCol>
                <a:gridCol w="1347178">
                  <a:extLst>
                    <a:ext uri="{9D8B030D-6E8A-4147-A177-3AD203B41FA5}">
                      <a16:colId xmlns:a16="http://schemas.microsoft.com/office/drawing/2014/main" val="1042921663"/>
                    </a:ext>
                  </a:extLst>
                </a:gridCol>
                <a:gridCol w="1347178">
                  <a:extLst>
                    <a:ext uri="{9D8B030D-6E8A-4147-A177-3AD203B41FA5}">
                      <a16:colId xmlns:a16="http://schemas.microsoft.com/office/drawing/2014/main" val="2060779171"/>
                    </a:ext>
                  </a:extLst>
                </a:gridCol>
              </a:tblGrid>
              <a:tr h="3126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chivo Black" panose="020B0604020202020204"/>
                        </a:rPr>
                        <a:t>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chivo Black" panose="020B0604020202020204"/>
                        </a:rPr>
                        <a:t>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chivo Black" panose="020B0604020202020204"/>
                        </a:rPr>
                        <a:t>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chivo Black" panose="020B0604020202020204"/>
                        </a:rPr>
                        <a:t>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711411"/>
                  </a:ext>
                </a:extLst>
              </a:tr>
              <a:tr h="379564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latin typeface="Archivo Black" panose="020B0604020202020204"/>
                        </a:rPr>
                        <a:t>CUB-200-2011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200</a:t>
                      </a: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chivo Black" panose="020B0604020202020204"/>
                        </a:rPr>
                        <a:t>Bird </a:t>
                      </a:r>
                      <a:r>
                        <a:rPr lang="de-DE" sz="1400" dirty="0" err="1">
                          <a:latin typeface="Archivo Black" panose="020B0604020202020204"/>
                        </a:rPr>
                        <a:t>species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chivo Black" panose="020B0604020202020204"/>
                        </a:rPr>
                        <a:t>11k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672463"/>
                  </a:ext>
                </a:extLst>
              </a:tr>
              <a:tr h="379564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latin typeface="Archivo Black" panose="020B0604020202020204"/>
                        </a:rPr>
                        <a:t>Stanford Cars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196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chivo Black" panose="020B0604020202020204"/>
                        </a:rPr>
                        <a:t>Car </a:t>
                      </a:r>
                      <a:r>
                        <a:rPr lang="de-DE" sz="1400" dirty="0" err="1">
                          <a:latin typeface="Archivo Black" panose="020B0604020202020204"/>
                        </a:rPr>
                        <a:t>models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chivo Black" panose="020B0604020202020204"/>
                        </a:rPr>
                        <a:t>16k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303603"/>
                  </a:ext>
                </a:extLst>
              </a:tr>
              <a:tr h="531423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latin typeface="Archivo Black" panose="020B0604020202020204"/>
                        </a:rPr>
                        <a:t>Food-101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chivo Black" panose="020B0604020202020204"/>
                        </a:rPr>
                        <a:t>Food </a:t>
                      </a:r>
                      <a:r>
                        <a:rPr lang="de-DE" sz="1400" dirty="0" err="1">
                          <a:latin typeface="Archivo Black" panose="020B0604020202020204"/>
                        </a:rPr>
                        <a:t>categories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chivo Black" panose="020B0604020202020204"/>
                        </a:rPr>
                        <a:t>101k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257650"/>
                  </a:ext>
                </a:extLst>
              </a:tr>
              <a:tr h="388846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latin typeface="Archivo Black" panose="020B0604020202020204"/>
                        </a:rPr>
                        <a:t>Oxford-IIIT Pet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37</a:t>
                      </a: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chivo Black" panose="020B0604020202020204"/>
                        </a:rPr>
                        <a:t>Dog &amp; </a:t>
                      </a:r>
                      <a:r>
                        <a:rPr lang="de-DE" sz="1400" dirty="0" err="1">
                          <a:latin typeface="Archivo Black" panose="020B0604020202020204"/>
                        </a:rPr>
                        <a:t>cat</a:t>
                      </a:r>
                      <a:r>
                        <a:rPr lang="de-DE" sz="1400" dirty="0">
                          <a:latin typeface="Archivo Black" panose="020B0604020202020204"/>
                        </a:rPr>
                        <a:t> 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chivo Black" panose="020B0604020202020204"/>
                        </a:rPr>
                        <a:t>7k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268816"/>
                  </a:ext>
                </a:extLst>
              </a:tr>
              <a:tr h="395002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latin typeface="Archivo Black" panose="020B0604020202020204"/>
                        </a:rPr>
                        <a:t>ImageNet-1K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chivo Black" panose="020B0604020202020204"/>
                        </a:rPr>
                        <a:t>General </a:t>
                      </a:r>
                      <a:r>
                        <a:rPr lang="de-DE" sz="1400" dirty="0" err="1">
                          <a:latin typeface="Archivo Black" panose="020B0604020202020204"/>
                        </a:rPr>
                        <a:t>object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chivo Black" panose="020B0604020202020204"/>
                        </a:rPr>
                        <a:t>1.4 </a:t>
                      </a:r>
                      <a:r>
                        <a:rPr lang="de-DE" sz="1400" dirty="0" err="1">
                          <a:latin typeface="Archivo Black" panose="020B0604020202020204"/>
                        </a:rPr>
                        <a:t>million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9237457"/>
                  </a:ext>
                </a:extLst>
              </a:tr>
            </a:tbl>
          </a:graphicData>
        </a:graphic>
      </p:graphicFrame>
      <p:graphicFrame>
        <p:nvGraphicFramePr>
          <p:cNvPr id="23" name="Table 47">
            <a:extLst>
              <a:ext uri="{FF2B5EF4-FFF2-40B4-BE49-F238E27FC236}">
                <a16:creationId xmlns:a16="http://schemas.microsoft.com/office/drawing/2014/main" id="{62F49302-975C-56D3-33BC-C7C263D44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702449"/>
              </p:ext>
            </p:extLst>
          </p:nvPr>
        </p:nvGraphicFramePr>
        <p:xfrm>
          <a:off x="6213933" y="4356904"/>
          <a:ext cx="5388712" cy="215142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47178">
                  <a:extLst>
                    <a:ext uri="{9D8B030D-6E8A-4147-A177-3AD203B41FA5}">
                      <a16:colId xmlns:a16="http://schemas.microsoft.com/office/drawing/2014/main" val="1064767228"/>
                    </a:ext>
                  </a:extLst>
                </a:gridCol>
                <a:gridCol w="1347178">
                  <a:extLst>
                    <a:ext uri="{9D8B030D-6E8A-4147-A177-3AD203B41FA5}">
                      <a16:colId xmlns:a16="http://schemas.microsoft.com/office/drawing/2014/main" val="1671774837"/>
                    </a:ext>
                  </a:extLst>
                </a:gridCol>
                <a:gridCol w="1347178">
                  <a:extLst>
                    <a:ext uri="{9D8B030D-6E8A-4147-A177-3AD203B41FA5}">
                      <a16:colId xmlns:a16="http://schemas.microsoft.com/office/drawing/2014/main" val="1042921663"/>
                    </a:ext>
                  </a:extLst>
                </a:gridCol>
                <a:gridCol w="1347178">
                  <a:extLst>
                    <a:ext uri="{9D8B030D-6E8A-4147-A177-3AD203B41FA5}">
                      <a16:colId xmlns:a16="http://schemas.microsoft.com/office/drawing/2014/main" val="2060779171"/>
                    </a:ext>
                  </a:extLst>
                </a:gridCol>
              </a:tblGrid>
              <a:tr h="30185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Datasets</a:t>
                      </a:r>
                      <a:endParaRPr lang="en-US" sz="1400" b="1" dirty="0">
                        <a:latin typeface="Archivo Black" panose="020B06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Classes</a:t>
                      </a:r>
                      <a:endParaRPr lang="en-US" sz="1400" b="1" dirty="0">
                        <a:latin typeface="Archivo Black" panose="020B06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Domain</a:t>
                      </a:r>
                      <a:endParaRPr lang="en-US" sz="1400" b="1" dirty="0">
                        <a:latin typeface="Archivo Black" panose="020B06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Images</a:t>
                      </a:r>
                      <a:endParaRPr lang="en-US" sz="1400" b="1" dirty="0">
                        <a:latin typeface="Archivo Black" panose="020B06040202020202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711411"/>
                  </a:ext>
                </a:extLst>
              </a:tr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de-DE" sz="1400" b="0" u="none" strike="noStrike" kern="1200" baseline="0" dirty="0" err="1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iNaturalist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5k-10k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latin typeface="Archivo Black" panose="020B0604020202020204"/>
                        </a:rPr>
                        <a:t>Plant/Animals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0.8-3.3 </a:t>
                      </a:r>
                      <a:r>
                        <a:rPr lang="de-DE" sz="1400" b="0" dirty="0" err="1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million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672463"/>
                  </a:ext>
                </a:extLst>
              </a:tr>
              <a:tr h="405151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SUN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397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latin typeface="Archivo Black" panose="020B0604020202020204"/>
                        </a:rPr>
                        <a:t>Scenes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latin typeface="Archivo Black" panose="020B0604020202020204"/>
                        </a:rPr>
                        <a:t>108k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303603"/>
                  </a:ext>
                </a:extLst>
              </a:tr>
              <a:tr h="513146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Places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latin typeface="Archivo Black" panose="020B0604020202020204"/>
                        </a:rPr>
                        <a:t>Scenes/Environment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10 </a:t>
                      </a:r>
                      <a:r>
                        <a:rPr lang="de-DE" sz="1400" b="0" dirty="0" err="1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million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257650"/>
                  </a:ext>
                </a:extLst>
              </a:tr>
              <a:tr h="513146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err="1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Texture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47</a:t>
                      </a: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 err="1">
                          <a:latin typeface="Archivo Black" panose="020B0604020202020204"/>
                        </a:rPr>
                        <a:t>Texture</a:t>
                      </a:r>
                      <a:r>
                        <a:rPr lang="de-DE" sz="1400" b="0" dirty="0">
                          <a:latin typeface="Archivo Black" panose="020B0604020202020204"/>
                        </a:rPr>
                        <a:t> Attributes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5k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268816"/>
                  </a:ext>
                </a:extLst>
              </a:tr>
            </a:tbl>
          </a:graphicData>
        </a:graphic>
      </p:graphicFrame>
      <p:sp>
        <p:nvSpPr>
          <p:cNvPr id="25" name="Hexagon 5">
            <a:extLst>
              <a:ext uri="{FF2B5EF4-FFF2-40B4-BE49-F238E27FC236}">
                <a16:creationId xmlns:a16="http://schemas.microsoft.com/office/drawing/2014/main" id="{8EDFD32B-E098-BF74-FC89-AEA90E15D802}"/>
              </a:ext>
            </a:extLst>
          </p:cNvPr>
          <p:cNvSpPr/>
          <p:nvPr/>
        </p:nvSpPr>
        <p:spPr>
          <a:xfrm>
            <a:off x="8495753" y="1135622"/>
            <a:ext cx="825072" cy="309290"/>
          </a:xfrm>
          <a:prstGeom prst="hexag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chivo Black" panose="020B0604020202020204"/>
              </a:rPr>
              <a:t>ID</a:t>
            </a:r>
          </a:p>
        </p:txBody>
      </p:sp>
      <p:sp>
        <p:nvSpPr>
          <p:cNvPr id="27" name="Hexagon 5">
            <a:extLst>
              <a:ext uri="{FF2B5EF4-FFF2-40B4-BE49-F238E27FC236}">
                <a16:creationId xmlns:a16="http://schemas.microsoft.com/office/drawing/2014/main" id="{B1603ECD-6C20-F47C-000D-6C842D30F11D}"/>
              </a:ext>
            </a:extLst>
          </p:cNvPr>
          <p:cNvSpPr/>
          <p:nvPr/>
        </p:nvSpPr>
        <p:spPr>
          <a:xfrm>
            <a:off x="8495753" y="3982528"/>
            <a:ext cx="825072" cy="299068"/>
          </a:xfrm>
          <a:prstGeom prst="hexag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chivo Black" panose="020B0604020202020204"/>
              </a:rPr>
              <a:t>OOD</a:t>
            </a:r>
          </a:p>
        </p:txBody>
      </p:sp>
      <p:pic>
        <p:nvPicPr>
          <p:cNvPr id="30" name="Grafik 29" descr="Kolben mit einfarbiger Füllung">
            <a:extLst>
              <a:ext uri="{FF2B5EF4-FFF2-40B4-BE49-F238E27FC236}">
                <a16:creationId xmlns:a16="http://schemas.microsoft.com/office/drawing/2014/main" id="{B340AC75-A6E0-199A-F7FF-C62A2065F6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41351">
            <a:off x="-470855" y="5465640"/>
            <a:ext cx="1619044" cy="1619044"/>
          </a:xfrm>
          <a:prstGeom prst="rect">
            <a:avLst/>
          </a:prstGeom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CCAE31B7-CDAC-A0BF-E780-88600F19E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365261"/>
              </p:ext>
            </p:extLst>
          </p:nvPr>
        </p:nvGraphicFramePr>
        <p:xfrm>
          <a:off x="1955662" y="3897940"/>
          <a:ext cx="3405854" cy="255321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310052">
                  <a:extLst>
                    <a:ext uri="{9D8B030D-6E8A-4147-A177-3AD203B41FA5}">
                      <a16:colId xmlns:a16="http://schemas.microsoft.com/office/drawing/2014/main" val="1064767228"/>
                    </a:ext>
                  </a:extLst>
                </a:gridCol>
                <a:gridCol w="2095802">
                  <a:extLst>
                    <a:ext uri="{9D8B030D-6E8A-4147-A177-3AD203B41FA5}">
                      <a16:colId xmlns:a16="http://schemas.microsoft.com/office/drawing/2014/main" val="1671774837"/>
                    </a:ext>
                  </a:extLst>
                </a:gridCol>
              </a:tblGrid>
              <a:tr h="3467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chivo Black" panose="020B0604020202020204"/>
                        </a:rPr>
                        <a:t>Settings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chivo Black" panose="020B0604020202020204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711411"/>
                  </a:ext>
                </a:extLst>
              </a:tr>
              <a:tr h="346757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LLM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GPT-3.5-Turbo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8672463"/>
                  </a:ext>
                </a:extLst>
              </a:tr>
              <a:tr h="346757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CLIP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ViT-16/B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303603"/>
                  </a:ext>
                </a:extLst>
              </a:tr>
              <a:tr h="548419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err="1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No</a:t>
                      </a:r>
                      <a:r>
                        <a:rPr lang="de-DE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. Labels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50,100,300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257650"/>
                  </a:ext>
                </a:extLst>
              </a:tr>
              <a:tr h="416110">
                <a:tc>
                  <a:txBody>
                    <a:bodyPr/>
                    <a:lstStyle/>
                    <a:p>
                      <a:pPr algn="ctr"/>
                      <a:r>
                        <a:rPr lang="el-GR" sz="1800" b="1" u="none" strike="noStrike" kern="1200" baseline="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β</a:t>
                      </a:r>
                      <a:r>
                        <a:rPr lang="de-DE" sz="1800" b="1" u="none" strike="noStrike" kern="1200" baseline="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 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0.25 (default),0.75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3268816"/>
                  </a:ext>
                </a:extLst>
              </a:tr>
              <a:tr h="548419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Method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EOE, MCM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237457"/>
                  </a:ext>
                </a:extLst>
              </a:tr>
            </a:tbl>
          </a:graphicData>
        </a:graphic>
      </p:graphicFrame>
      <p:sp>
        <p:nvSpPr>
          <p:cNvPr id="4" name="Slide Number Placeholder 36">
            <a:extLst>
              <a:ext uri="{FF2B5EF4-FFF2-40B4-BE49-F238E27FC236}">
                <a16:creationId xmlns:a16="http://schemas.microsoft.com/office/drawing/2014/main" id="{0F6133FD-9BE4-1B61-6106-3F683513D6AF}"/>
              </a:ext>
            </a:extLst>
          </p:cNvPr>
          <p:cNvSpPr txBox="1">
            <a:spLocks/>
          </p:cNvSpPr>
          <p:nvPr/>
        </p:nvSpPr>
        <p:spPr>
          <a:xfrm>
            <a:off x="8610600" y="1379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B9BCA1-DEDB-4768-B0C2-9E03C02986FE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0D5B4F1-1524-CCD4-4DD1-D40D1CE24808}"/>
              </a:ext>
            </a:extLst>
          </p:cNvPr>
          <p:cNvGrpSpPr/>
          <p:nvPr/>
        </p:nvGrpSpPr>
        <p:grpSpPr>
          <a:xfrm>
            <a:off x="10588231" y="793538"/>
            <a:ext cx="1014414" cy="276999"/>
            <a:chOff x="10237519" y="749186"/>
            <a:chExt cx="1014414" cy="276999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FF742E08-8E56-80CC-F238-FFC4B59F6F88}"/>
                </a:ext>
              </a:extLst>
            </p:cNvPr>
            <p:cNvSpPr/>
            <p:nvPr/>
          </p:nvSpPr>
          <p:spPr>
            <a:xfrm>
              <a:off x="10237519" y="767615"/>
              <a:ext cx="381000" cy="240142"/>
            </a:xfrm>
            <a:prstGeom prst="rect">
              <a:avLst/>
            </a:prstGeom>
            <a:solidFill>
              <a:srgbClr val="FFDE75"/>
            </a:solidFill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2FD16B2-73F6-E2B3-A331-877EEEE79DEC}"/>
                </a:ext>
              </a:extLst>
            </p:cNvPr>
            <p:cNvSpPr txBox="1"/>
            <p:nvPr/>
          </p:nvSpPr>
          <p:spPr>
            <a:xfrm>
              <a:off x="10618519" y="749186"/>
              <a:ext cx="633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 err="1">
                  <a:latin typeface="Archivo Black" panose="020B0604020202020204"/>
                </a:rPr>
                <a:t>Used</a:t>
              </a:r>
              <a:endParaRPr lang="de-DE" sz="1200" b="1" dirty="0">
                <a:latin typeface="Archivo Black" panose="020B0604020202020204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0091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>
          <a:extLst>
            <a:ext uri="{FF2B5EF4-FFF2-40B4-BE49-F238E27FC236}">
              <a16:creationId xmlns:a16="http://schemas.microsoft.com/office/drawing/2014/main" id="{2D5124ED-5A40-4E0F-C13E-533470B70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D905753C-7C23-4BBF-E3BF-760BE8C5F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431" y="3822699"/>
            <a:ext cx="3263395" cy="231139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C837F33-737D-7B9A-0953-D85C1B0D1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7940" y="708579"/>
            <a:ext cx="3228484" cy="2326721"/>
          </a:xfrm>
          <a:prstGeom prst="rect">
            <a:avLst/>
          </a:prstGeom>
        </p:spPr>
      </p:pic>
      <p:sp>
        <p:nvSpPr>
          <p:cNvPr id="32" name="Flowchart: Manual Input 7">
            <a:extLst>
              <a:ext uri="{FF2B5EF4-FFF2-40B4-BE49-F238E27FC236}">
                <a16:creationId xmlns:a16="http://schemas.microsoft.com/office/drawing/2014/main" id="{10823FC1-0D9E-0B06-0A5F-A40EB65893B8}"/>
              </a:ext>
            </a:extLst>
          </p:cNvPr>
          <p:cNvSpPr/>
          <p:nvPr/>
        </p:nvSpPr>
        <p:spPr>
          <a:xfrm rot="5400000" flipH="1" flipV="1">
            <a:off x="1285656" y="-126929"/>
            <a:ext cx="654034" cy="154894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FF5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2">
            <a:extLst>
              <a:ext uri="{FF2B5EF4-FFF2-40B4-BE49-F238E27FC236}">
                <a16:creationId xmlns:a16="http://schemas.microsoft.com/office/drawing/2014/main" id="{B3011B88-203B-CDA0-0573-FAF7E603DB68}"/>
              </a:ext>
            </a:extLst>
          </p:cNvPr>
          <p:cNvSpPr txBox="1"/>
          <p:nvPr/>
        </p:nvSpPr>
        <p:spPr>
          <a:xfrm>
            <a:off x="2494291" y="427737"/>
            <a:ext cx="2849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Results-Far</a:t>
            </a:r>
          </a:p>
        </p:txBody>
      </p:sp>
      <p:graphicFrame>
        <p:nvGraphicFramePr>
          <p:cNvPr id="8" name="Table 47">
            <a:extLst>
              <a:ext uri="{FF2B5EF4-FFF2-40B4-BE49-F238E27FC236}">
                <a16:creationId xmlns:a16="http://schemas.microsoft.com/office/drawing/2014/main" id="{C2260D5F-0B4A-BC68-EB5B-E035CB280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774822"/>
              </p:ext>
            </p:extLst>
          </p:nvPr>
        </p:nvGraphicFramePr>
        <p:xfrm>
          <a:off x="306203" y="1491715"/>
          <a:ext cx="8037695" cy="493854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07539">
                  <a:extLst>
                    <a:ext uri="{9D8B030D-6E8A-4147-A177-3AD203B41FA5}">
                      <a16:colId xmlns:a16="http://schemas.microsoft.com/office/drawing/2014/main" val="1064767228"/>
                    </a:ext>
                  </a:extLst>
                </a:gridCol>
                <a:gridCol w="1607539">
                  <a:extLst>
                    <a:ext uri="{9D8B030D-6E8A-4147-A177-3AD203B41FA5}">
                      <a16:colId xmlns:a16="http://schemas.microsoft.com/office/drawing/2014/main" val="1671774837"/>
                    </a:ext>
                  </a:extLst>
                </a:gridCol>
                <a:gridCol w="1607539">
                  <a:extLst>
                    <a:ext uri="{9D8B030D-6E8A-4147-A177-3AD203B41FA5}">
                      <a16:colId xmlns:a16="http://schemas.microsoft.com/office/drawing/2014/main" val="1042921663"/>
                    </a:ext>
                  </a:extLst>
                </a:gridCol>
                <a:gridCol w="1607539">
                  <a:extLst>
                    <a:ext uri="{9D8B030D-6E8A-4147-A177-3AD203B41FA5}">
                      <a16:colId xmlns:a16="http://schemas.microsoft.com/office/drawing/2014/main" val="3988191210"/>
                    </a:ext>
                  </a:extLst>
                </a:gridCol>
                <a:gridCol w="1607539">
                  <a:extLst>
                    <a:ext uri="{9D8B030D-6E8A-4147-A177-3AD203B41FA5}">
                      <a16:colId xmlns:a16="http://schemas.microsoft.com/office/drawing/2014/main" val="1093859073"/>
                    </a:ext>
                  </a:extLst>
                </a:gridCol>
              </a:tblGrid>
              <a:tr h="36654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ID Dataset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Envisioned Label Number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Beta 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OOD Dataset : Texture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711411"/>
                  </a:ext>
                </a:extLst>
              </a:tr>
              <a:tr h="2898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FPR95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AUROC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4456791"/>
                  </a:ext>
                </a:extLst>
              </a:tr>
              <a:tr h="291148">
                <a:tc rowSpan="7"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CUB-200-2011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 (MCM)</a:t>
                      </a: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-</a:t>
                      </a: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6.70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98.79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640031"/>
                  </a:ext>
                </a:extLst>
              </a:tr>
              <a:tr h="291148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50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0.25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0.02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99.99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672463"/>
                  </a:ext>
                </a:extLst>
              </a:tr>
              <a:tr h="291148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0.75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99.99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692007"/>
                  </a:ext>
                </a:extLst>
              </a:tr>
              <a:tr h="291148">
                <a:tc v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100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0.25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99.99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303603"/>
                  </a:ext>
                </a:extLst>
              </a:tr>
              <a:tr h="291148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0.75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100.00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672853"/>
                  </a:ext>
                </a:extLst>
              </a:tr>
              <a:tr h="291148">
                <a:tc v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300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0.25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100.00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199597"/>
                  </a:ext>
                </a:extLst>
              </a:tr>
              <a:tr h="291148">
                <a:tc v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0.75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0.00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100.00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938249"/>
                  </a:ext>
                </a:extLst>
              </a:tr>
              <a:tr h="291148">
                <a:tc rowSpan="7"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latin typeface="Archivo Black" panose="020B0604020202020204"/>
                        </a:rPr>
                        <a:t>Oxford-IIIT Pet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 (MCM)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0.80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99.82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DE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397079"/>
                  </a:ext>
                </a:extLst>
              </a:tr>
              <a:tr h="291148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50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0.25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0.11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99.96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365033"/>
                  </a:ext>
                </a:extLst>
              </a:tr>
              <a:tr h="291148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0.75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0.11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99.94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09383"/>
                  </a:ext>
                </a:extLst>
              </a:tr>
              <a:tr h="291148">
                <a:tc v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100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0.25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0.11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99.96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24807"/>
                  </a:ext>
                </a:extLst>
              </a:tr>
              <a:tr h="291148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0.75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0.14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99.90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804974"/>
                  </a:ext>
                </a:extLst>
              </a:tr>
              <a:tr h="291148">
                <a:tc v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300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0.25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0.09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99.97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280199"/>
                  </a:ext>
                </a:extLst>
              </a:tr>
              <a:tr h="291148">
                <a:tc v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0.75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0.20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99.85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20339"/>
                  </a:ext>
                </a:extLst>
              </a:tr>
            </a:tbl>
          </a:graphicData>
        </a:graphic>
      </p:graphicFrame>
      <p:cxnSp>
        <p:nvCxnSpPr>
          <p:cNvPr id="2" name="Straight Connector 13">
            <a:extLst>
              <a:ext uri="{FF2B5EF4-FFF2-40B4-BE49-F238E27FC236}">
                <a16:creationId xmlns:a16="http://schemas.microsoft.com/office/drawing/2014/main" id="{29C6719D-9B4E-10DC-BB6E-ED3F9C0B748B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8051800" y="1871940"/>
            <a:ext cx="656140" cy="718860"/>
          </a:xfrm>
          <a:prstGeom prst="line">
            <a:avLst/>
          </a:prstGeom>
          <a:ln>
            <a:solidFill>
              <a:srgbClr val="3A3A3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012A9C-1161-23D3-844D-C4E6F9FB916A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051800" y="2933700"/>
            <a:ext cx="628631" cy="2044696"/>
          </a:xfrm>
          <a:prstGeom prst="line">
            <a:avLst/>
          </a:prstGeom>
          <a:ln>
            <a:solidFill>
              <a:srgbClr val="3A3A3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EBAD76E2-22BE-7228-EFC1-B0FBFA502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3273" y="320527"/>
            <a:ext cx="462842" cy="816064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28EF1AC-E3A5-6065-1FE8-C5C2796177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3579" y="1705572"/>
            <a:ext cx="3022218" cy="2117127"/>
          </a:xfrm>
          <a:prstGeom prst="rect">
            <a:avLst/>
          </a:prstGeom>
        </p:spPr>
      </p:pic>
      <p:cxnSp>
        <p:nvCxnSpPr>
          <p:cNvPr id="27" name="Straight Connector 13">
            <a:extLst>
              <a:ext uri="{FF2B5EF4-FFF2-40B4-BE49-F238E27FC236}">
                <a16:creationId xmlns:a16="http://schemas.microsoft.com/office/drawing/2014/main" id="{1D00FA0B-FADC-866D-72CB-5088C50904C0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8038045" y="2764136"/>
            <a:ext cx="825534" cy="2011064"/>
          </a:xfrm>
          <a:prstGeom prst="line">
            <a:avLst/>
          </a:prstGeom>
          <a:ln>
            <a:solidFill>
              <a:srgbClr val="3A3A3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>
            <a:extLst>
              <a:ext uri="{FF2B5EF4-FFF2-40B4-BE49-F238E27FC236}">
                <a16:creationId xmlns:a16="http://schemas.microsoft.com/office/drawing/2014/main" id="{B81C09E5-B08A-B65E-AB2C-2A8DF2C6A1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3579" y="4487507"/>
            <a:ext cx="3022218" cy="2127483"/>
          </a:xfrm>
          <a:prstGeom prst="rect">
            <a:avLst/>
          </a:prstGeom>
        </p:spPr>
      </p:pic>
      <p:cxnSp>
        <p:nvCxnSpPr>
          <p:cNvPr id="31" name="Straight Connector 13">
            <a:extLst>
              <a:ext uri="{FF2B5EF4-FFF2-40B4-BE49-F238E27FC236}">
                <a16:creationId xmlns:a16="http://schemas.microsoft.com/office/drawing/2014/main" id="{729EDDE7-D651-1FA3-CC2D-F388680652A8}"/>
              </a:ext>
            </a:extLst>
          </p:cNvPr>
          <p:cNvCxnSpPr>
            <a:cxnSpLocks/>
          </p:cNvCxnSpPr>
          <p:nvPr/>
        </p:nvCxnSpPr>
        <p:spPr>
          <a:xfrm>
            <a:off x="8038045" y="5041223"/>
            <a:ext cx="825534" cy="510025"/>
          </a:xfrm>
          <a:prstGeom prst="line">
            <a:avLst/>
          </a:prstGeom>
          <a:ln>
            <a:solidFill>
              <a:srgbClr val="3A3A3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6">
            <a:extLst>
              <a:ext uri="{FF2B5EF4-FFF2-40B4-BE49-F238E27FC236}">
                <a16:creationId xmlns:a16="http://schemas.microsoft.com/office/drawing/2014/main" id="{E0EDFB91-8178-ADCE-7D01-93AA9D1E2D15}"/>
              </a:ext>
            </a:extLst>
          </p:cNvPr>
          <p:cNvSpPr txBox="1">
            <a:spLocks/>
          </p:cNvSpPr>
          <p:nvPr/>
        </p:nvSpPr>
        <p:spPr>
          <a:xfrm>
            <a:off x="8610600" y="1379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B9BCA1-DEDB-4768-B0C2-9E03C02986FE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363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>
          <a:extLst>
            <a:ext uri="{FF2B5EF4-FFF2-40B4-BE49-F238E27FC236}">
              <a16:creationId xmlns:a16="http://schemas.microsoft.com/office/drawing/2014/main" id="{3AF5F038-2C46-AFC5-12B8-48EEC6FE2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lowchart: Manual Input 7">
            <a:extLst>
              <a:ext uri="{FF2B5EF4-FFF2-40B4-BE49-F238E27FC236}">
                <a16:creationId xmlns:a16="http://schemas.microsoft.com/office/drawing/2014/main" id="{EE936399-281C-5758-6F7F-35C64D6C5DBE}"/>
              </a:ext>
            </a:extLst>
          </p:cNvPr>
          <p:cNvSpPr/>
          <p:nvPr/>
        </p:nvSpPr>
        <p:spPr>
          <a:xfrm rot="5400000" flipH="1" flipV="1">
            <a:off x="1285656" y="-126929"/>
            <a:ext cx="654034" cy="154894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FF5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3" name="Table 47">
            <a:extLst>
              <a:ext uri="{FF2B5EF4-FFF2-40B4-BE49-F238E27FC236}">
                <a16:creationId xmlns:a16="http://schemas.microsoft.com/office/drawing/2014/main" id="{3D08DB49-903C-4728-E792-F977A93BF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604250"/>
              </p:ext>
            </p:extLst>
          </p:nvPr>
        </p:nvGraphicFramePr>
        <p:xfrm>
          <a:off x="6810172" y="2248509"/>
          <a:ext cx="4149090" cy="11230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3030">
                  <a:extLst>
                    <a:ext uri="{9D8B030D-6E8A-4147-A177-3AD203B41FA5}">
                      <a16:colId xmlns:a16="http://schemas.microsoft.com/office/drawing/2014/main" val="1064767228"/>
                    </a:ext>
                  </a:extLst>
                </a:gridCol>
                <a:gridCol w="1383030">
                  <a:extLst>
                    <a:ext uri="{9D8B030D-6E8A-4147-A177-3AD203B41FA5}">
                      <a16:colId xmlns:a16="http://schemas.microsoft.com/office/drawing/2014/main" val="1671774837"/>
                    </a:ext>
                  </a:extLst>
                </a:gridCol>
                <a:gridCol w="1383030">
                  <a:extLst>
                    <a:ext uri="{9D8B030D-6E8A-4147-A177-3AD203B41FA5}">
                      <a16:colId xmlns:a16="http://schemas.microsoft.com/office/drawing/2014/main" val="1042921663"/>
                    </a:ext>
                  </a:extLst>
                </a:gridCol>
              </a:tblGrid>
              <a:tr h="2688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chivo Black" panose="020B0604020202020204"/>
                        </a:rPr>
                        <a:t>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chivo Black" panose="020B0604020202020204"/>
                        </a:rPr>
                        <a:t>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chivo Black" panose="020B0604020202020204"/>
                        </a:rPr>
                        <a:t>Domain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711411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ImageNet-10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10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General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Object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672463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latin typeface="Archivo Black" panose="020B0604020202020204"/>
                        </a:rPr>
                        <a:t>ImageNet-20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General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Object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303603"/>
                  </a:ext>
                </a:extLst>
              </a:tr>
            </a:tbl>
          </a:graphicData>
        </a:graphic>
      </p:graphicFrame>
      <p:graphicFrame>
        <p:nvGraphicFramePr>
          <p:cNvPr id="4" name="Table 47">
            <a:extLst>
              <a:ext uri="{FF2B5EF4-FFF2-40B4-BE49-F238E27FC236}">
                <a16:creationId xmlns:a16="http://schemas.microsoft.com/office/drawing/2014/main" id="{FA3C70DD-2135-152D-3D01-C1601A389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945401"/>
              </p:ext>
            </p:extLst>
          </p:nvPr>
        </p:nvGraphicFramePr>
        <p:xfrm>
          <a:off x="6810172" y="4714603"/>
          <a:ext cx="4149090" cy="11230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83030">
                  <a:extLst>
                    <a:ext uri="{9D8B030D-6E8A-4147-A177-3AD203B41FA5}">
                      <a16:colId xmlns:a16="http://schemas.microsoft.com/office/drawing/2014/main" val="1064767228"/>
                    </a:ext>
                  </a:extLst>
                </a:gridCol>
                <a:gridCol w="1383030">
                  <a:extLst>
                    <a:ext uri="{9D8B030D-6E8A-4147-A177-3AD203B41FA5}">
                      <a16:colId xmlns:a16="http://schemas.microsoft.com/office/drawing/2014/main" val="1671774837"/>
                    </a:ext>
                  </a:extLst>
                </a:gridCol>
                <a:gridCol w="1383030">
                  <a:extLst>
                    <a:ext uri="{9D8B030D-6E8A-4147-A177-3AD203B41FA5}">
                      <a16:colId xmlns:a16="http://schemas.microsoft.com/office/drawing/2014/main" val="1042921663"/>
                    </a:ext>
                  </a:extLst>
                </a:gridCol>
              </a:tblGrid>
              <a:tr h="2688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chivo Black" panose="020B0604020202020204"/>
                        </a:rPr>
                        <a:t>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chivo Black" panose="020B0604020202020204"/>
                        </a:rPr>
                        <a:t>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chivo Black" panose="020B0604020202020204"/>
                        </a:rPr>
                        <a:t>Domain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711411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latin typeface="Archivo Black" panose="020B0604020202020204"/>
                        </a:rPr>
                        <a:t>CIFAR-10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10</a:t>
                      </a: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General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Object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672463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pPr algn="ctr"/>
                      <a:r>
                        <a:rPr lang="de-DE" sz="1400" b="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CIFAR-100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20 Superclass</a:t>
                      </a: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General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Object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303603"/>
                  </a:ext>
                </a:extLst>
              </a:tr>
            </a:tbl>
          </a:graphicData>
        </a:graphic>
      </p:graphicFrame>
      <p:sp>
        <p:nvSpPr>
          <p:cNvPr id="8" name="Hexagon 5">
            <a:extLst>
              <a:ext uri="{FF2B5EF4-FFF2-40B4-BE49-F238E27FC236}">
                <a16:creationId xmlns:a16="http://schemas.microsoft.com/office/drawing/2014/main" id="{0820A35C-22E6-6F1F-2F74-3B55AF6512E1}"/>
              </a:ext>
            </a:extLst>
          </p:cNvPr>
          <p:cNvSpPr/>
          <p:nvPr/>
        </p:nvSpPr>
        <p:spPr>
          <a:xfrm>
            <a:off x="7951641" y="3883505"/>
            <a:ext cx="1866152" cy="714396"/>
          </a:xfrm>
          <a:prstGeom prst="hexag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chivo Black" panose="020B0604020202020204"/>
              </a:rPr>
              <a:t>Experiment (ID</a:t>
            </a:r>
            <a:r>
              <a:rPr lang="de-DE" dirty="0"/>
              <a:t>⇔</a:t>
            </a:r>
            <a:r>
              <a:rPr lang="en-US" sz="1600" b="1" dirty="0">
                <a:solidFill>
                  <a:schemeClr val="tx1"/>
                </a:solidFill>
                <a:latin typeface="Archivo Black" panose="020B0604020202020204"/>
              </a:rPr>
              <a:t>OOD)</a:t>
            </a:r>
          </a:p>
        </p:txBody>
      </p:sp>
      <p:sp>
        <p:nvSpPr>
          <p:cNvPr id="9" name="Hexagon 5">
            <a:extLst>
              <a:ext uri="{FF2B5EF4-FFF2-40B4-BE49-F238E27FC236}">
                <a16:creationId xmlns:a16="http://schemas.microsoft.com/office/drawing/2014/main" id="{D3A38C4D-5448-A4C7-CE4F-8A991ABCE268}"/>
              </a:ext>
            </a:extLst>
          </p:cNvPr>
          <p:cNvSpPr/>
          <p:nvPr/>
        </p:nvSpPr>
        <p:spPr>
          <a:xfrm>
            <a:off x="7951641" y="1417411"/>
            <a:ext cx="1866152" cy="714396"/>
          </a:xfrm>
          <a:prstGeom prst="hexag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chivo Black" panose="020B0604020202020204"/>
              </a:rPr>
              <a:t>Original (ID</a:t>
            </a:r>
            <a:r>
              <a:rPr lang="de-DE" dirty="0"/>
              <a:t>⇔</a:t>
            </a:r>
            <a:r>
              <a:rPr lang="en-US" sz="1600" b="1" dirty="0">
                <a:solidFill>
                  <a:schemeClr val="tx1"/>
                </a:solidFill>
                <a:latin typeface="Archivo Black" panose="020B0604020202020204"/>
              </a:rPr>
              <a:t>OOD)</a:t>
            </a:r>
          </a:p>
        </p:txBody>
      </p:sp>
      <p:sp>
        <p:nvSpPr>
          <p:cNvPr id="12" name="Google Shape;952;p40">
            <a:extLst>
              <a:ext uri="{FF2B5EF4-FFF2-40B4-BE49-F238E27FC236}">
                <a16:creationId xmlns:a16="http://schemas.microsoft.com/office/drawing/2014/main" id="{3796E32A-815E-D234-DCE8-130A00E8DFE5}"/>
              </a:ext>
            </a:extLst>
          </p:cNvPr>
          <p:cNvSpPr/>
          <p:nvPr/>
        </p:nvSpPr>
        <p:spPr>
          <a:xfrm rot="20692033">
            <a:off x="619076" y="6280326"/>
            <a:ext cx="950202" cy="1155346"/>
          </a:xfrm>
          <a:custGeom>
            <a:avLst/>
            <a:gdLst/>
            <a:ahLst/>
            <a:cxnLst/>
            <a:rect l="l" t="t" r="r" b="b"/>
            <a:pathLst>
              <a:path w="3426549" h="4691285" extrusionOk="0">
                <a:moveTo>
                  <a:pt x="3425610" y="1008460"/>
                </a:moveTo>
                <a:cubicBezTo>
                  <a:pt x="3425234" y="1006583"/>
                  <a:pt x="3424576" y="1004800"/>
                  <a:pt x="3423918" y="1002923"/>
                </a:cubicBezTo>
                <a:cubicBezTo>
                  <a:pt x="3423542" y="1001890"/>
                  <a:pt x="3423354" y="1000764"/>
                  <a:pt x="3422884" y="999638"/>
                </a:cubicBezTo>
                <a:cubicBezTo>
                  <a:pt x="3422039" y="997667"/>
                  <a:pt x="3420911" y="995790"/>
                  <a:pt x="3419877" y="993913"/>
                </a:cubicBezTo>
                <a:cubicBezTo>
                  <a:pt x="3419407" y="993162"/>
                  <a:pt x="3419126" y="992317"/>
                  <a:pt x="3418562" y="991566"/>
                </a:cubicBezTo>
                <a:cubicBezTo>
                  <a:pt x="3416870" y="989032"/>
                  <a:pt x="3414897" y="986686"/>
                  <a:pt x="3412736" y="984433"/>
                </a:cubicBezTo>
                <a:lnTo>
                  <a:pt x="2440796" y="13703"/>
                </a:lnTo>
                <a:cubicBezTo>
                  <a:pt x="2438635" y="11544"/>
                  <a:pt x="2436286" y="9573"/>
                  <a:pt x="2433654" y="7884"/>
                </a:cubicBezTo>
                <a:cubicBezTo>
                  <a:pt x="2432903" y="7415"/>
                  <a:pt x="2432151" y="7133"/>
                  <a:pt x="2431399" y="6664"/>
                </a:cubicBezTo>
                <a:cubicBezTo>
                  <a:pt x="2429520" y="5538"/>
                  <a:pt x="2427640" y="4411"/>
                  <a:pt x="2425573" y="3567"/>
                </a:cubicBezTo>
                <a:cubicBezTo>
                  <a:pt x="2424539" y="3191"/>
                  <a:pt x="2423505" y="3004"/>
                  <a:pt x="2422472" y="2628"/>
                </a:cubicBezTo>
                <a:cubicBezTo>
                  <a:pt x="2420592" y="1971"/>
                  <a:pt x="2418713" y="1314"/>
                  <a:pt x="2416740" y="939"/>
                </a:cubicBezTo>
                <a:cubicBezTo>
                  <a:pt x="2413732" y="282"/>
                  <a:pt x="2410631" y="0"/>
                  <a:pt x="2407437" y="0"/>
                </a:cubicBezTo>
                <a:lnTo>
                  <a:pt x="46985" y="0"/>
                </a:lnTo>
                <a:cubicBezTo>
                  <a:pt x="21049" y="-94"/>
                  <a:pt x="0" y="20930"/>
                  <a:pt x="0" y="46833"/>
                </a:cubicBezTo>
                <a:lnTo>
                  <a:pt x="0" y="4644359"/>
                </a:lnTo>
                <a:cubicBezTo>
                  <a:pt x="0" y="4670262"/>
                  <a:pt x="21049" y="4691286"/>
                  <a:pt x="46985" y="4691286"/>
                </a:cubicBezTo>
                <a:lnTo>
                  <a:pt x="3379564" y="4691286"/>
                </a:lnTo>
                <a:cubicBezTo>
                  <a:pt x="3405500" y="4691286"/>
                  <a:pt x="3426549" y="4670262"/>
                  <a:pt x="3426549" y="4644359"/>
                </a:cubicBezTo>
                <a:lnTo>
                  <a:pt x="3426549" y="1017658"/>
                </a:lnTo>
                <a:cubicBezTo>
                  <a:pt x="3426549" y="1014561"/>
                  <a:pt x="3426267" y="1011463"/>
                  <a:pt x="3425610" y="1008460"/>
                </a:cubicBezTo>
                <a:close/>
                <a:moveTo>
                  <a:pt x="2454516" y="970731"/>
                </a:moveTo>
                <a:lnTo>
                  <a:pt x="2454516" y="160115"/>
                </a:lnTo>
                <a:lnTo>
                  <a:pt x="3266141" y="970731"/>
                </a:lnTo>
                <a:lnTo>
                  <a:pt x="2454516" y="970731"/>
                </a:lnTo>
                <a:close/>
                <a:moveTo>
                  <a:pt x="93971" y="4597432"/>
                </a:moveTo>
                <a:lnTo>
                  <a:pt x="93971" y="93760"/>
                </a:lnTo>
                <a:lnTo>
                  <a:pt x="2360545" y="93760"/>
                </a:lnTo>
                <a:lnTo>
                  <a:pt x="2360545" y="1017658"/>
                </a:lnTo>
                <a:cubicBezTo>
                  <a:pt x="2360545" y="1043561"/>
                  <a:pt x="2381595" y="1064585"/>
                  <a:pt x="2407531" y="1064585"/>
                </a:cubicBezTo>
                <a:lnTo>
                  <a:pt x="3332579" y="1064585"/>
                </a:lnTo>
                <a:lnTo>
                  <a:pt x="3332579" y="4597338"/>
                </a:lnTo>
                <a:lnTo>
                  <a:pt x="93971" y="4597338"/>
                </a:lnTo>
                <a:close/>
                <a:moveTo>
                  <a:pt x="587881" y="1057452"/>
                </a:moveTo>
                <a:cubicBezTo>
                  <a:pt x="587881" y="1031548"/>
                  <a:pt x="608930" y="1010525"/>
                  <a:pt x="634866" y="1010525"/>
                </a:cubicBezTo>
                <a:lnTo>
                  <a:pt x="1571097" y="1010525"/>
                </a:lnTo>
                <a:cubicBezTo>
                  <a:pt x="1597033" y="1010525"/>
                  <a:pt x="1618082" y="1031548"/>
                  <a:pt x="1618082" y="1057452"/>
                </a:cubicBezTo>
                <a:cubicBezTo>
                  <a:pt x="1618082" y="1083356"/>
                  <a:pt x="1597033" y="1104379"/>
                  <a:pt x="1571097" y="1104379"/>
                </a:cubicBezTo>
                <a:lnTo>
                  <a:pt x="634866" y="1104379"/>
                </a:lnTo>
                <a:cubicBezTo>
                  <a:pt x="608930" y="1104379"/>
                  <a:pt x="587881" y="1083356"/>
                  <a:pt x="587881" y="1057452"/>
                </a:cubicBezTo>
                <a:close/>
                <a:moveTo>
                  <a:pt x="1618082" y="3862744"/>
                </a:moveTo>
                <a:cubicBezTo>
                  <a:pt x="1618082" y="3888647"/>
                  <a:pt x="1597033" y="3909671"/>
                  <a:pt x="1571097" y="3909671"/>
                </a:cubicBezTo>
                <a:lnTo>
                  <a:pt x="634866" y="3909671"/>
                </a:lnTo>
                <a:cubicBezTo>
                  <a:pt x="608930" y="3909671"/>
                  <a:pt x="587881" y="3888647"/>
                  <a:pt x="587881" y="3862744"/>
                </a:cubicBezTo>
                <a:cubicBezTo>
                  <a:pt x="587881" y="3836840"/>
                  <a:pt x="608930" y="3815817"/>
                  <a:pt x="634866" y="3815817"/>
                </a:cubicBezTo>
                <a:lnTo>
                  <a:pt x="1571097" y="3815817"/>
                </a:lnTo>
                <a:cubicBezTo>
                  <a:pt x="1597127" y="3815817"/>
                  <a:pt x="1618082" y="3836840"/>
                  <a:pt x="1618082" y="3862744"/>
                </a:cubicBezTo>
                <a:close/>
                <a:moveTo>
                  <a:pt x="2838668" y="1618510"/>
                </a:moveTo>
                <a:cubicBezTo>
                  <a:pt x="2838668" y="1644414"/>
                  <a:pt x="2817619" y="1665437"/>
                  <a:pt x="2791683" y="1665437"/>
                </a:cubicBezTo>
                <a:lnTo>
                  <a:pt x="634866" y="1665437"/>
                </a:lnTo>
                <a:cubicBezTo>
                  <a:pt x="608930" y="1665437"/>
                  <a:pt x="587881" y="1644414"/>
                  <a:pt x="587881" y="1618510"/>
                </a:cubicBezTo>
                <a:cubicBezTo>
                  <a:pt x="587881" y="1592606"/>
                  <a:pt x="608930" y="1571583"/>
                  <a:pt x="634866" y="1571583"/>
                </a:cubicBezTo>
                <a:lnTo>
                  <a:pt x="2791683" y="1571583"/>
                </a:lnTo>
                <a:cubicBezTo>
                  <a:pt x="2817619" y="1571583"/>
                  <a:pt x="2838668" y="1592606"/>
                  <a:pt x="2838668" y="1618510"/>
                </a:cubicBezTo>
                <a:close/>
                <a:moveTo>
                  <a:pt x="2838668" y="2179569"/>
                </a:moveTo>
                <a:cubicBezTo>
                  <a:pt x="2838668" y="2205472"/>
                  <a:pt x="2817619" y="2226496"/>
                  <a:pt x="2791683" y="2226496"/>
                </a:cubicBezTo>
                <a:lnTo>
                  <a:pt x="634866" y="2226496"/>
                </a:lnTo>
                <a:cubicBezTo>
                  <a:pt x="608930" y="2226496"/>
                  <a:pt x="587881" y="2205472"/>
                  <a:pt x="587881" y="2179569"/>
                </a:cubicBezTo>
                <a:cubicBezTo>
                  <a:pt x="587881" y="2153665"/>
                  <a:pt x="608930" y="2132642"/>
                  <a:pt x="634866" y="2132642"/>
                </a:cubicBezTo>
                <a:lnTo>
                  <a:pt x="2791683" y="2132642"/>
                </a:lnTo>
                <a:cubicBezTo>
                  <a:pt x="2817619" y="2132642"/>
                  <a:pt x="2838668" y="2153665"/>
                  <a:pt x="2838668" y="2179569"/>
                </a:cubicBezTo>
                <a:close/>
                <a:moveTo>
                  <a:pt x="2838668" y="2740627"/>
                </a:moveTo>
                <a:cubicBezTo>
                  <a:pt x="2838668" y="2766531"/>
                  <a:pt x="2817619" y="2787554"/>
                  <a:pt x="2791683" y="2787554"/>
                </a:cubicBezTo>
                <a:lnTo>
                  <a:pt x="634866" y="2787554"/>
                </a:lnTo>
                <a:cubicBezTo>
                  <a:pt x="608930" y="2787554"/>
                  <a:pt x="587881" y="2766531"/>
                  <a:pt x="587881" y="2740627"/>
                </a:cubicBezTo>
                <a:cubicBezTo>
                  <a:pt x="587881" y="2714723"/>
                  <a:pt x="608930" y="2693700"/>
                  <a:pt x="634866" y="2693700"/>
                </a:cubicBezTo>
                <a:lnTo>
                  <a:pt x="2791683" y="2693700"/>
                </a:lnTo>
                <a:cubicBezTo>
                  <a:pt x="2817619" y="2693700"/>
                  <a:pt x="2838668" y="2714723"/>
                  <a:pt x="2838668" y="2740627"/>
                </a:cubicBezTo>
                <a:close/>
                <a:moveTo>
                  <a:pt x="2838668" y="3301685"/>
                </a:moveTo>
                <a:cubicBezTo>
                  <a:pt x="2838668" y="3327589"/>
                  <a:pt x="2817619" y="3348612"/>
                  <a:pt x="2791683" y="3348612"/>
                </a:cubicBezTo>
                <a:lnTo>
                  <a:pt x="634866" y="3348612"/>
                </a:lnTo>
                <a:cubicBezTo>
                  <a:pt x="608930" y="3348612"/>
                  <a:pt x="587881" y="3327589"/>
                  <a:pt x="587881" y="3301685"/>
                </a:cubicBezTo>
                <a:cubicBezTo>
                  <a:pt x="587881" y="3275782"/>
                  <a:pt x="608930" y="3254758"/>
                  <a:pt x="634866" y="3254758"/>
                </a:cubicBezTo>
                <a:lnTo>
                  <a:pt x="2791683" y="3254758"/>
                </a:lnTo>
                <a:cubicBezTo>
                  <a:pt x="2817619" y="3254758"/>
                  <a:pt x="2838668" y="3275782"/>
                  <a:pt x="2838668" y="3301685"/>
                </a:cubicBezTo>
                <a:close/>
              </a:path>
            </a:pathLst>
          </a:cu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rafik 13" descr="Kolben mit einfarbiger Füllung">
            <a:extLst>
              <a:ext uri="{FF2B5EF4-FFF2-40B4-BE49-F238E27FC236}">
                <a16:creationId xmlns:a16="http://schemas.microsoft.com/office/drawing/2014/main" id="{1E96E865-7263-B459-7012-F6E036F19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41351">
            <a:off x="-470855" y="5465640"/>
            <a:ext cx="1619044" cy="1619044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0AA1F6B6-DCD9-2B20-9F0C-55F90272B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80" y="1417411"/>
            <a:ext cx="4864178" cy="2070819"/>
          </a:xfrm>
          <a:prstGeom prst="rect">
            <a:avLst/>
          </a:prstGeom>
        </p:spPr>
      </p:pic>
      <p:graphicFrame>
        <p:nvGraphicFramePr>
          <p:cNvPr id="17" name="Table 47">
            <a:extLst>
              <a:ext uri="{FF2B5EF4-FFF2-40B4-BE49-F238E27FC236}">
                <a16:creationId xmlns:a16="http://schemas.microsoft.com/office/drawing/2014/main" id="{81412D2E-92BD-D738-F5F2-665F12439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848098"/>
              </p:ext>
            </p:extLst>
          </p:nvPr>
        </p:nvGraphicFramePr>
        <p:xfrm>
          <a:off x="1955662" y="3897940"/>
          <a:ext cx="3405854" cy="255321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310052">
                  <a:extLst>
                    <a:ext uri="{9D8B030D-6E8A-4147-A177-3AD203B41FA5}">
                      <a16:colId xmlns:a16="http://schemas.microsoft.com/office/drawing/2014/main" val="1064767228"/>
                    </a:ext>
                  </a:extLst>
                </a:gridCol>
                <a:gridCol w="2095802">
                  <a:extLst>
                    <a:ext uri="{9D8B030D-6E8A-4147-A177-3AD203B41FA5}">
                      <a16:colId xmlns:a16="http://schemas.microsoft.com/office/drawing/2014/main" val="1671774837"/>
                    </a:ext>
                  </a:extLst>
                </a:gridCol>
              </a:tblGrid>
              <a:tr h="3467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chivo Black" panose="020B0604020202020204"/>
                        </a:rPr>
                        <a:t>Settings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chivo Black" panose="020B0604020202020204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711411"/>
                  </a:ext>
                </a:extLst>
              </a:tr>
              <a:tr h="346757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LLM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GPT-3.5-Turbo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8672463"/>
                  </a:ext>
                </a:extLst>
              </a:tr>
              <a:tr h="346757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CLIP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ViT-16/B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303603"/>
                  </a:ext>
                </a:extLst>
              </a:tr>
              <a:tr h="548419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 err="1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No</a:t>
                      </a:r>
                      <a:r>
                        <a:rPr lang="de-DE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. Labels (K=Class)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1*K, 3*K, 10*K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257650"/>
                  </a:ext>
                </a:extLst>
              </a:tr>
              <a:tr h="416110">
                <a:tc>
                  <a:txBody>
                    <a:bodyPr/>
                    <a:lstStyle/>
                    <a:p>
                      <a:pPr algn="ctr"/>
                      <a:r>
                        <a:rPr lang="el-GR" sz="1800" b="1" u="none" strike="noStrike" kern="1200" baseline="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β</a:t>
                      </a:r>
                      <a:r>
                        <a:rPr lang="de-DE" sz="1800" b="1" u="none" strike="noStrike" kern="1200" baseline="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 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0.25 (default) ,0.75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3268816"/>
                  </a:ext>
                </a:extLst>
              </a:tr>
              <a:tr h="548419">
                <a:tc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Method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EOE, MCM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237457"/>
                  </a:ext>
                </a:extLst>
              </a:tr>
            </a:tbl>
          </a:graphicData>
        </a:graphic>
      </p:graphicFrame>
      <p:sp>
        <p:nvSpPr>
          <p:cNvPr id="18" name="TextBox 2">
            <a:extLst>
              <a:ext uri="{FF2B5EF4-FFF2-40B4-BE49-F238E27FC236}">
                <a16:creationId xmlns:a16="http://schemas.microsoft.com/office/drawing/2014/main" id="{A60BD52D-0011-05FB-41BD-A6844CD85B0E}"/>
              </a:ext>
            </a:extLst>
          </p:cNvPr>
          <p:cNvSpPr txBox="1"/>
          <p:nvPr/>
        </p:nvSpPr>
        <p:spPr>
          <a:xfrm>
            <a:off x="2494290" y="427737"/>
            <a:ext cx="4571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Experiments-Near</a:t>
            </a:r>
          </a:p>
        </p:txBody>
      </p:sp>
      <p:sp>
        <p:nvSpPr>
          <p:cNvPr id="5" name="Slide Number Placeholder 36">
            <a:extLst>
              <a:ext uri="{FF2B5EF4-FFF2-40B4-BE49-F238E27FC236}">
                <a16:creationId xmlns:a16="http://schemas.microsoft.com/office/drawing/2014/main" id="{57CA165D-A2FB-EBA4-061B-052D0EB801AD}"/>
              </a:ext>
            </a:extLst>
          </p:cNvPr>
          <p:cNvSpPr txBox="1">
            <a:spLocks/>
          </p:cNvSpPr>
          <p:nvPr/>
        </p:nvSpPr>
        <p:spPr>
          <a:xfrm>
            <a:off x="8610600" y="1379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B9BCA1-DEDB-4768-B0C2-9E03C02986FE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A4637B1-6556-29D6-5C94-DDE39D180702}"/>
              </a:ext>
            </a:extLst>
          </p:cNvPr>
          <p:cNvGrpSpPr/>
          <p:nvPr/>
        </p:nvGrpSpPr>
        <p:grpSpPr>
          <a:xfrm>
            <a:off x="10588231" y="793538"/>
            <a:ext cx="1014414" cy="276999"/>
            <a:chOff x="10237519" y="749186"/>
            <a:chExt cx="1014414" cy="276999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7B2755FC-9A88-2FBB-E7BA-BAD4C7A556F2}"/>
                </a:ext>
              </a:extLst>
            </p:cNvPr>
            <p:cNvSpPr/>
            <p:nvPr/>
          </p:nvSpPr>
          <p:spPr>
            <a:xfrm>
              <a:off x="10237519" y="767615"/>
              <a:ext cx="381000" cy="240142"/>
            </a:xfrm>
            <a:prstGeom prst="rect">
              <a:avLst/>
            </a:prstGeom>
            <a:solidFill>
              <a:srgbClr val="FFDE75"/>
            </a:solidFill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BE55619-9C17-3C21-3D08-A6DC1C81D2C5}"/>
                </a:ext>
              </a:extLst>
            </p:cNvPr>
            <p:cNvSpPr txBox="1"/>
            <p:nvPr/>
          </p:nvSpPr>
          <p:spPr>
            <a:xfrm>
              <a:off x="10618519" y="749186"/>
              <a:ext cx="633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 dirty="0" err="1">
                  <a:latin typeface="Archivo Black" panose="020B0604020202020204"/>
                </a:rPr>
                <a:t>Used</a:t>
              </a:r>
              <a:endParaRPr lang="de-DE" sz="1200" b="1" dirty="0">
                <a:latin typeface="Archivo Black" panose="020B0604020202020204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7005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>
          <a:extLst>
            <a:ext uri="{FF2B5EF4-FFF2-40B4-BE49-F238E27FC236}">
              <a16:creationId xmlns:a16="http://schemas.microsoft.com/office/drawing/2014/main" id="{3416BC38-A41C-0B09-93A8-2D843E99B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7DB6637-D330-98D7-B7FB-DBFC79A05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647" y="893034"/>
            <a:ext cx="3578530" cy="253596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E479178-CEBC-4E4B-79ED-10C79D4AB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647" y="3653500"/>
            <a:ext cx="3630935" cy="2535966"/>
          </a:xfrm>
          <a:prstGeom prst="rect">
            <a:avLst/>
          </a:prstGeom>
        </p:spPr>
      </p:pic>
      <p:sp>
        <p:nvSpPr>
          <p:cNvPr id="32" name="Flowchart: Manual Input 7">
            <a:extLst>
              <a:ext uri="{FF2B5EF4-FFF2-40B4-BE49-F238E27FC236}">
                <a16:creationId xmlns:a16="http://schemas.microsoft.com/office/drawing/2014/main" id="{6F87271D-5BBD-83D4-341E-2F67FEE5B8EC}"/>
              </a:ext>
            </a:extLst>
          </p:cNvPr>
          <p:cNvSpPr/>
          <p:nvPr/>
        </p:nvSpPr>
        <p:spPr>
          <a:xfrm rot="5400000" flipH="1" flipV="1">
            <a:off x="1285656" y="-126929"/>
            <a:ext cx="654034" cy="154894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24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247 h 10000"/>
              <a:gd name="connsiteX0" fmla="*/ 0 w 10000"/>
              <a:gd name="connsiteY0" fmla="*/ 4506 h 9259"/>
              <a:gd name="connsiteX1" fmla="*/ 10000 w 10000"/>
              <a:gd name="connsiteY1" fmla="*/ 0 h 9259"/>
              <a:gd name="connsiteX2" fmla="*/ 10000 w 10000"/>
              <a:gd name="connsiteY2" fmla="*/ 9259 h 9259"/>
              <a:gd name="connsiteX3" fmla="*/ 0 w 10000"/>
              <a:gd name="connsiteY3" fmla="*/ 9259 h 9259"/>
              <a:gd name="connsiteX4" fmla="*/ 0 w 10000"/>
              <a:gd name="connsiteY4" fmla="*/ 4506 h 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259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FF5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2">
            <a:extLst>
              <a:ext uri="{FF2B5EF4-FFF2-40B4-BE49-F238E27FC236}">
                <a16:creationId xmlns:a16="http://schemas.microsoft.com/office/drawing/2014/main" id="{751760E8-FC5F-CFCB-25BE-11D9A7595210}"/>
              </a:ext>
            </a:extLst>
          </p:cNvPr>
          <p:cNvSpPr txBox="1"/>
          <p:nvPr/>
        </p:nvSpPr>
        <p:spPr>
          <a:xfrm>
            <a:off x="2494290" y="427737"/>
            <a:ext cx="3455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Results-Near</a:t>
            </a:r>
          </a:p>
        </p:txBody>
      </p:sp>
      <p:graphicFrame>
        <p:nvGraphicFramePr>
          <p:cNvPr id="8" name="Table 47">
            <a:extLst>
              <a:ext uri="{FF2B5EF4-FFF2-40B4-BE49-F238E27FC236}">
                <a16:creationId xmlns:a16="http://schemas.microsoft.com/office/drawing/2014/main" id="{7E1E0D5E-FA2A-B486-0C2C-A585DDFB1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360724"/>
              </p:ext>
            </p:extLst>
          </p:nvPr>
        </p:nvGraphicFramePr>
        <p:xfrm>
          <a:off x="364468" y="1997770"/>
          <a:ext cx="7763530" cy="33114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52706">
                  <a:extLst>
                    <a:ext uri="{9D8B030D-6E8A-4147-A177-3AD203B41FA5}">
                      <a16:colId xmlns:a16="http://schemas.microsoft.com/office/drawing/2014/main" val="1064767228"/>
                    </a:ext>
                  </a:extLst>
                </a:gridCol>
                <a:gridCol w="1552706">
                  <a:extLst>
                    <a:ext uri="{9D8B030D-6E8A-4147-A177-3AD203B41FA5}">
                      <a16:colId xmlns:a16="http://schemas.microsoft.com/office/drawing/2014/main" val="1671774837"/>
                    </a:ext>
                  </a:extLst>
                </a:gridCol>
                <a:gridCol w="1552706">
                  <a:extLst>
                    <a:ext uri="{9D8B030D-6E8A-4147-A177-3AD203B41FA5}">
                      <a16:colId xmlns:a16="http://schemas.microsoft.com/office/drawing/2014/main" val="1042921663"/>
                    </a:ext>
                  </a:extLst>
                </a:gridCol>
                <a:gridCol w="1552706">
                  <a:extLst>
                    <a:ext uri="{9D8B030D-6E8A-4147-A177-3AD203B41FA5}">
                      <a16:colId xmlns:a16="http://schemas.microsoft.com/office/drawing/2014/main" val="3988191210"/>
                    </a:ext>
                  </a:extLst>
                </a:gridCol>
                <a:gridCol w="1552706">
                  <a:extLst>
                    <a:ext uri="{9D8B030D-6E8A-4147-A177-3AD203B41FA5}">
                      <a16:colId xmlns:a16="http://schemas.microsoft.com/office/drawing/2014/main" val="1093859073"/>
                    </a:ext>
                  </a:extLst>
                </a:gridCol>
              </a:tblGrid>
              <a:tr h="453174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ID Dataset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Envisioned Label Number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Beta 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OOD Dataset : CIFAR-100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711411"/>
                  </a:ext>
                </a:extLst>
              </a:tr>
              <a:tr h="338608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FPR95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AUROC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4456791"/>
                  </a:ext>
                </a:extLst>
              </a:tr>
              <a:tr h="359954">
                <a:tc rowSpan="7">
                  <a:txBody>
                    <a:bodyPr/>
                    <a:lstStyle/>
                    <a:p>
                      <a:pPr algn="ctr"/>
                      <a:r>
                        <a:rPr lang="de-DE" sz="1400" b="1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CIFAR-10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 (MCM)</a:t>
                      </a: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-</a:t>
                      </a: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36.79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92.94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rgbClr val="FFDE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640031"/>
                  </a:ext>
                </a:extLst>
              </a:tr>
              <a:tr h="359954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1*K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0.25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39.50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92.65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672463"/>
                  </a:ext>
                </a:extLst>
              </a:tr>
              <a:tr h="3599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0.75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73.87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87.82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692007"/>
                  </a:ext>
                </a:extLst>
              </a:tr>
              <a:tr h="359954">
                <a:tc v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3*K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0.25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37.89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92.83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303603"/>
                  </a:ext>
                </a:extLst>
              </a:tr>
              <a:tr h="35995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0.75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61.16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88.84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672853"/>
                  </a:ext>
                </a:extLst>
              </a:tr>
              <a:tr h="359954">
                <a:tc v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10*K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0.25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35.80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92.95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199597"/>
                  </a:ext>
                </a:extLst>
              </a:tr>
              <a:tr h="359954">
                <a:tc v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chivo Black" panose="020B0604020202020204"/>
                        </a:rPr>
                        <a:t>0.75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57.48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tx1"/>
                          </a:solidFill>
                          <a:effectLst/>
                          <a:latin typeface="Archivo Black" panose="020B0604020202020204"/>
                          <a:ea typeface="+mn-ea"/>
                          <a:cs typeface="+mn-cs"/>
                        </a:rPr>
                        <a:t>88.98</a:t>
                      </a:r>
                      <a:endParaRPr lang="en-US" sz="1400" dirty="0">
                        <a:solidFill>
                          <a:schemeClr val="tx1"/>
                        </a:solidFill>
                        <a:latin typeface="Archivo Black" panose="020B06040202020202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938249"/>
                  </a:ext>
                </a:extLst>
              </a:tr>
            </a:tbl>
          </a:graphicData>
        </a:graphic>
      </p:graphicFrame>
      <p:cxnSp>
        <p:nvCxnSpPr>
          <p:cNvPr id="4" name="Straight Connector 13">
            <a:extLst>
              <a:ext uri="{FF2B5EF4-FFF2-40B4-BE49-F238E27FC236}">
                <a16:creationId xmlns:a16="http://schemas.microsoft.com/office/drawing/2014/main" id="{96488653-89A3-5E1A-8193-602B267331CE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7743908" y="2161017"/>
            <a:ext cx="714739" cy="1119416"/>
          </a:xfrm>
          <a:prstGeom prst="line">
            <a:avLst/>
          </a:prstGeom>
          <a:ln>
            <a:solidFill>
              <a:srgbClr val="3A3A3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4B263BA1-85DE-C6E4-8DAB-0D1A6DB92D8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743908" y="3653500"/>
            <a:ext cx="714739" cy="1267983"/>
          </a:xfrm>
          <a:prstGeom prst="line">
            <a:avLst/>
          </a:prstGeom>
          <a:ln>
            <a:solidFill>
              <a:srgbClr val="3A3A3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61722280-0A0C-2EDA-8DA5-DED8EB048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954" y="808639"/>
            <a:ext cx="462842" cy="816064"/>
          </a:xfrm>
          <a:prstGeom prst="rect">
            <a:avLst/>
          </a:prstGeom>
        </p:spPr>
      </p:pic>
      <p:sp>
        <p:nvSpPr>
          <p:cNvPr id="6" name="Slide Number Placeholder 36">
            <a:extLst>
              <a:ext uri="{FF2B5EF4-FFF2-40B4-BE49-F238E27FC236}">
                <a16:creationId xmlns:a16="http://schemas.microsoft.com/office/drawing/2014/main" id="{E5EB0B72-7418-D54B-0D55-3AD34AA8C284}"/>
              </a:ext>
            </a:extLst>
          </p:cNvPr>
          <p:cNvSpPr txBox="1">
            <a:spLocks/>
          </p:cNvSpPr>
          <p:nvPr/>
        </p:nvSpPr>
        <p:spPr>
          <a:xfrm>
            <a:off x="8610600" y="1379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B9BCA1-DEDB-4768-B0C2-9E03C02986FE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490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9.8|7.7|14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9.8|7.7|14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9.8|7.7|14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9.8|7.7|14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9.8|7.7|14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9.8|7.7|1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9.8|7.7|14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9.8|7.7|14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9.8|7.7|14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9.8|7.7|14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9.8|7.7|14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9.8|7.7|14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9.8|7.7|14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9.8|7.7|14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1094</Words>
  <Application>Microsoft Office PowerPoint</Application>
  <PresentationFormat>Breitbild</PresentationFormat>
  <Paragraphs>484</Paragraphs>
  <Slides>22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32" baseType="lpstr">
      <vt:lpstr>Antic Didone</vt:lpstr>
      <vt:lpstr>Archivo Black</vt:lpstr>
      <vt:lpstr>Arial</vt:lpstr>
      <vt:lpstr>Calibri</vt:lpstr>
      <vt:lpstr>Calibri Light</vt:lpstr>
      <vt:lpstr>Courier New</vt:lpstr>
      <vt:lpstr>NimbusRomNo9L-Regu</vt:lpstr>
      <vt:lpstr>Segoe UI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Rhofi</dc:creator>
  <cp:lastModifiedBy>Vincent, Jonathan</cp:lastModifiedBy>
  <cp:revision>107</cp:revision>
  <dcterms:created xsi:type="dcterms:W3CDTF">2018-07-17T06:47:50Z</dcterms:created>
  <dcterms:modified xsi:type="dcterms:W3CDTF">2025-07-18T21:31:42Z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f6dbec8-95a8-4638-9f5f-bd076536645c_Enabled">
    <vt:lpwstr>true</vt:lpwstr>
  </property>
  <property fmtid="{D5CDD505-2E9C-101B-9397-08002B2CF9AE}" pid="3" name="MSIP_Label_ff6dbec8-95a8-4638-9f5f-bd076536645c_SetDate">
    <vt:lpwstr>2025-07-12T07:03:57Z</vt:lpwstr>
  </property>
  <property fmtid="{D5CDD505-2E9C-101B-9397-08002B2CF9AE}" pid="4" name="MSIP_Label_ff6dbec8-95a8-4638-9f5f-bd076536645c_Method">
    <vt:lpwstr>Standard</vt:lpwstr>
  </property>
  <property fmtid="{D5CDD505-2E9C-101B-9397-08002B2CF9AE}" pid="5" name="MSIP_Label_ff6dbec8-95a8-4638-9f5f-bd076536645c_Name">
    <vt:lpwstr>Restricted - Default</vt:lpwstr>
  </property>
  <property fmtid="{D5CDD505-2E9C-101B-9397-08002B2CF9AE}" pid="6" name="MSIP_Label_ff6dbec8-95a8-4638-9f5f-bd076536645c_SiteId">
    <vt:lpwstr>5dbf1add-202a-4b8d-815b-bf0fb024e033</vt:lpwstr>
  </property>
  <property fmtid="{D5CDD505-2E9C-101B-9397-08002B2CF9AE}" pid="7" name="MSIP_Label_ff6dbec8-95a8-4638-9f5f-bd076536645c_ActionId">
    <vt:lpwstr>4c4e68f9-4393-4deb-b077-5a801badf8b5</vt:lpwstr>
  </property>
  <property fmtid="{D5CDD505-2E9C-101B-9397-08002B2CF9AE}" pid="8" name="MSIP_Label_ff6dbec8-95a8-4638-9f5f-bd076536645c_ContentBits">
    <vt:lpwstr>0</vt:lpwstr>
  </property>
  <property fmtid="{D5CDD505-2E9C-101B-9397-08002B2CF9AE}" pid="9" name="MSIP_Label_ff6dbec8-95a8-4638-9f5f-bd076536645c_Tag">
    <vt:lpwstr>10, 3, 0, 1</vt:lpwstr>
  </property>
</Properties>
</file>